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92" r:id="rId4"/>
    <p:sldId id="294" r:id="rId5"/>
    <p:sldId id="259" r:id="rId6"/>
    <p:sldId id="278" r:id="rId7"/>
    <p:sldId id="280" r:id="rId8"/>
    <p:sldId id="281" r:id="rId9"/>
    <p:sldId id="279" r:id="rId10"/>
    <p:sldId id="282" r:id="rId11"/>
    <p:sldId id="283" r:id="rId12"/>
    <p:sldId id="296" r:id="rId13"/>
    <p:sldId id="291" r:id="rId14"/>
    <p:sldId id="285" r:id="rId15"/>
    <p:sldId id="284" r:id="rId16"/>
    <p:sldId id="286" r:id="rId17"/>
    <p:sldId id="287" r:id="rId18"/>
    <p:sldId id="288" r:id="rId19"/>
    <p:sldId id="297" r:id="rId20"/>
    <p:sldId id="304" r:id="rId21"/>
    <p:sldId id="298" r:id="rId22"/>
    <p:sldId id="303" r:id="rId23"/>
    <p:sldId id="302" r:id="rId24"/>
    <p:sldId id="306" r:id="rId25"/>
    <p:sldId id="307" r:id="rId26"/>
    <p:sldId id="308" r:id="rId27"/>
    <p:sldId id="309" r:id="rId28"/>
    <p:sldId id="310" r:id="rId29"/>
    <p:sldId id="312" r:id="rId30"/>
    <p:sldId id="313" r:id="rId31"/>
    <p:sldId id="311" r:id="rId32"/>
    <p:sldId id="314" r:id="rId33"/>
    <p:sldId id="305" r:id="rId34"/>
    <p:sldId id="274"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9" autoAdjust="0"/>
    <p:restoredTop sz="94660"/>
  </p:normalViewPr>
  <p:slideViewPr>
    <p:cSldViewPr>
      <p:cViewPr varScale="1">
        <p:scale>
          <a:sx n="76" d="100"/>
          <a:sy n="76" d="100"/>
        </p:scale>
        <p:origin x="-96" y="-5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1B113A-2E87-4935-AB77-0A4128AE1A60}" type="datetimeFigureOut">
              <a:rPr lang="ru-RU" smtClean="0"/>
              <a:t>13.04.2017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0F3226-00BA-4CF7-B5B8-44AEB8906B44}" type="slidenum">
              <a:rPr lang="ru-RU" smtClean="0"/>
              <a:t>‹#›</a:t>
            </a:fld>
            <a:endParaRPr lang="ru-RU"/>
          </a:p>
        </p:txBody>
      </p:sp>
    </p:spTree>
    <p:extLst>
      <p:ext uri="{BB962C8B-B14F-4D97-AF65-F5344CB8AC3E}">
        <p14:creationId xmlns:p14="http://schemas.microsoft.com/office/powerpoint/2010/main" val="3905210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420144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1020912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1832194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BD34DA9-C436-4831-9F84-2AAD668213B7}" type="datetimeFigureOut">
              <a:rPr lang="ru-RU" smtClean="0"/>
              <a:t>13.04.2017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3065755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BD34DA9-C436-4831-9F84-2AAD668213B7}" type="datetimeFigureOut">
              <a:rPr lang="ru-RU" smtClean="0"/>
              <a:t>13.04.2017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3350096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BD34DA9-C436-4831-9F84-2AAD668213B7}" type="datetimeFigureOut">
              <a:rPr lang="ru-RU" smtClean="0"/>
              <a:t>13.04.2017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1056698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BD34DA9-C436-4831-9F84-2AAD668213B7}" type="datetimeFigureOut">
              <a:rPr lang="ru-RU" smtClean="0"/>
              <a:t>13.04.2017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2376275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BD34DA9-C436-4831-9F84-2AAD668213B7}" type="datetimeFigureOut">
              <a:rPr lang="ru-RU" smtClean="0"/>
              <a:t>13.04.2017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2114946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BD34DA9-C436-4831-9F84-2AAD668213B7}" type="datetimeFigureOut">
              <a:rPr lang="ru-RU" smtClean="0"/>
              <a:t>13.04.2017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2678616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4282720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206B33-FED8-49C0-ABD4-278458312021}" type="slidenum">
              <a:rPr lang="ru-RU" smtClean="0"/>
              <a:t>‹#›</a:t>
            </a:fld>
            <a:endParaRPr lang="ru-RU"/>
          </a:p>
        </p:txBody>
      </p:sp>
    </p:spTree>
    <p:extLst>
      <p:ext uri="{BB962C8B-B14F-4D97-AF65-F5344CB8AC3E}">
        <p14:creationId xmlns:p14="http://schemas.microsoft.com/office/powerpoint/2010/main" val="1569470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D34DA9-C436-4831-9F84-2AAD668213B7}" type="datetimeFigureOut">
              <a:rPr lang="ru-RU" smtClean="0"/>
              <a:t>13.04.2017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206B33-FED8-49C0-ABD4-278458312021}" type="slidenum">
              <a:rPr lang="ru-RU" smtClean="0"/>
              <a:t>‹#›</a:t>
            </a:fld>
            <a:endParaRPr lang="ru-RU"/>
          </a:p>
        </p:txBody>
      </p:sp>
    </p:spTree>
    <p:extLst>
      <p:ext uri="{BB962C8B-B14F-4D97-AF65-F5344CB8AC3E}">
        <p14:creationId xmlns:p14="http://schemas.microsoft.com/office/powerpoint/2010/main" val="2326652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7" Type="http://schemas.microsoft.com/office/2007/relationships/hdphoto" Target="../media/hdphoto4.wdp"/><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7" Type="http://schemas.microsoft.com/office/2007/relationships/hdphoto" Target="../media/hdphoto5.wdp"/><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png"/><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slideLayout" Target="../slideLayouts/slideLayout2.xml"/><Relationship Id="rId4" Type="http://schemas.openxmlformats.org/officeDocument/2006/relationships/image" Target="../media/image53.emf"/></Relationships>
</file>

<file path=ppt/slides/_rels/slide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23.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6101" y="1279459"/>
            <a:ext cx="8532440" cy="1200329"/>
          </a:xfrm>
          <a:prstGeom prst="rect">
            <a:avLst/>
          </a:prstGeom>
        </p:spPr>
        <p:txBody>
          <a:bodyPr wrap="square">
            <a:spAutoFit/>
          </a:bodyPr>
          <a:lstStyle/>
          <a:p>
            <a:pPr algn="ctr"/>
            <a:r>
              <a:rPr lang="ru-RU" dirty="0"/>
              <a:t>Порядок формирования, функционирования и сопровождения </a:t>
            </a:r>
            <a:r>
              <a:rPr lang="ru-RU" dirty="0" smtClean="0"/>
              <a:t>информационно-аналитической</a:t>
            </a:r>
            <a:r>
              <a:rPr lang="en-US" dirty="0" smtClean="0"/>
              <a:t>  </a:t>
            </a:r>
            <a:r>
              <a:rPr lang="ru-RU" dirty="0" smtClean="0"/>
              <a:t>базы </a:t>
            </a:r>
            <a:r>
              <a:rPr lang="ru-RU" dirty="0"/>
              <a:t>животноводства Ленинградской области.  </a:t>
            </a:r>
          </a:p>
          <a:p>
            <a:pPr algn="ctr"/>
            <a:r>
              <a:rPr lang="ru-RU" dirty="0"/>
              <a:t>Подготовка данных и актуализация оперативной ежемесячной, </a:t>
            </a:r>
            <a:endParaRPr lang="en-US" dirty="0" smtClean="0"/>
          </a:p>
          <a:p>
            <a:pPr algn="ctr"/>
            <a:r>
              <a:rPr lang="ru-RU" dirty="0" smtClean="0"/>
              <a:t>итоговой сводной </a:t>
            </a:r>
            <a:r>
              <a:rPr lang="ru-RU" dirty="0"/>
              <a:t>отчетности</a:t>
            </a:r>
          </a:p>
        </p:txBody>
      </p:sp>
      <p:sp>
        <p:nvSpPr>
          <p:cNvPr id="7" name="Rectangle 6"/>
          <p:cNvSpPr>
            <a:spLocks noChangeArrowheads="1"/>
          </p:cNvSpPr>
          <p:nvPr/>
        </p:nvSpPr>
        <p:spPr bwMode="auto">
          <a:xfrm>
            <a:off x="1660646" y="2479788"/>
            <a:ext cx="5929354" cy="646331"/>
          </a:xfrm>
          <a:prstGeom prst="rect">
            <a:avLst/>
          </a:prstGeom>
          <a:noFill/>
          <a:ln w="9525">
            <a:noFill/>
            <a:miter lim="800000"/>
            <a:headEnd/>
            <a:tailEnd/>
          </a:ln>
          <a:effectLst/>
        </p:spPr>
        <p:txBody>
          <a:bodyPr wrap="square">
            <a:spAutoFit/>
          </a:bodyPr>
          <a:lstStyle/>
          <a:p>
            <a:pPr>
              <a:buClrTx/>
              <a:buSzTx/>
              <a:buFontTx/>
              <a:buNone/>
            </a:pPr>
            <a:r>
              <a:rPr lang="ru-RU" sz="3600" i="1" dirty="0">
                <a:solidFill>
                  <a:srgbClr val="C00000"/>
                </a:solidFill>
              </a:rPr>
              <a:t>Прошина Ольга Валерьевна</a:t>
            </a:r>
          </a:p>
        </p:txBody>
      </p:sp>
      <p:pic>
        <p:nvPicPr>
          <p:cNvPr id="9"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078" y="111062"/>
            <a:ext cx="588963" cy="1164360"/>
          </a:xfrm>
          <a:prstGeom prst="rect">
            <a:avLst/>
          </a:prstGeom>
          <a:noFill/>
          <a:ln>
            <a:noFill/>
          </a:ln>
          <a:effectLst>
            <a:glow rad="25400">
              <a:srgbClr val="FFF0E1">
                <a:alpha val="60000"/>
              </a:srgbClr>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4"/>
          <p:cNvSpPr>
            <a:spLocks noChangeArrowheads="1"/>
          </p:cNvSpPr>
          <p:nvPr/>
        </p:nvSpPr>
        <p:spPr bwMode="auto">
          <a:xfrm>
            <a:off x="2341554" y="6455605"/>
            <a:ext cx="457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ClrTx/>
              <a:buSzTx/>
              <a:buFontTx/>
              <a:buNone/>
            </a:pPr>
            <a:r>
              <a:rPr lang="ru-RU" altLang="ru-RU" dirty="0" smtClean="0">
                <a:solidFill>
                  <a:schemeClr val="tx1"/>
                </a:solidFill>
              </a:rPr>
              <a:t>Санкт-Петербург</a:t>
            </a:r>
            <a:r>
              <a:rPr lang="ru-RU" altLang="ru-RU" dirty="0" smtClean="0"/>
              <a:t>. Пушкин. 2</a:t>
            </a:r>
            <a:r>
              <a:rPr lang="ru-RU" altLang="ru-RU" dirty="0" smtClean="0">
                <a:solidFill>
                  <a:schemeClr val="tx1"/>
                </a:solidFill>
              </a:rPr>
              <a:t>017</a:t>
            </a:r>
            <a:endParaRPr lang="en-US" altLang="ru-RU" dirty="0">
              <a:solidFill>
                <a:schemeClr val="tx1"/>
              </a:solidFill>
            </a:endParaRPr>
          </a:p>
        </p:txBody>
      </p:sp>
      <p:sp>
        <p:nvSpPr>
          <p:cNvPr id="3" name="Прямоугольник 2"/>
          <p:cNvSpPr/>
          <p:nvPr/>
        </p:nvSpPr>
        <p:spPr>
          <a:xfrm>
            <a:off x="1343580" y="157524"/>
            <a:ext cx="6949589" cy="810478"/>
          </a:xfrm>
          <a:prstGeom prst="rect">
            <a:avLst/>
          </a:prstGeom>
        </p:spPr>
        <p:txBody>
          <a:bodyPr wrap="square">
            <a:spAutoFit/>
          </a:bodyPr>
          <a:lstStyle/>
          <a:p>
            <a:pPr algn="ctr">
              <a:lnSpc>
                <a:spcPts val="2788"/>
              </a:lnSpc>
            </a:pPr>
            <a:r>
              <a:rPr lang="ru-RU" altLang="ru-RU" sz="1600" dirty="0">
                <a:solidFill>
                  <a:srgbClr val="800000"/>
                </a:solidFill>
                <a:latin typeface="KarollaCTT" pitchFamily="82" charset="0"/>
              </a:rPr>
              <a:t>ООО  «Региональный  центр  информационного  обеспечения  </a:t>
            </a:r>
          </a:p>
          <a:p>
            <a:pPr algn="ctr">
              <a:lnSpc>
                <a:spcPts val="2788"/>
              </a:lnSpc>
            </a:pPr>
            <a:r>
              <a:rPr lang="ru-RU" altLang="ru-RU" sz="1600" dirty="0">
                <a:solidFill>
                  <a:srgbClr val="800000"/>
                </a:solidFill>
                <a:latin typeface="KarollaCTT" pitchFamily="82" charset="0"/>
              </a:rPr>
              <a:t>племенного  животноводства  Ленинградской области «ПЛИНОР»</a:t>
            </a:r>
          </a:p>
        </p:txBody>
      </p:sp>
      <p:pic>
        <p:nvPicPr>
          <p:cNvPr id="1032" name="Picture 8" descr="&amp;Kcy;&amp;acy;&amp;rcy;&amp;tcy;&amp;icy;&amp;ncy;&amp;kcy;&amp;icy; &amp;pcy;&amp;ocy; &amp;zcy;&amp;acy;&amp;pcy;&amp;rcy;&amp;ocy;&amp;scy;&amp;ucy; &amp;TScy;&amp;acy;&amp;rcy;&amp;scy;&amp;kcy;&amp;ocy;&amp;iecy; &amp;scy;&amp;iecy;&amp;lcy;&amp;ocy; &amp;vcy;&amp;iecy;&amp;scy;&amp;ncy;&amp;a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2983069"/>
            <a:ext cx="3703366" cy="3666334"/>
          </a:xfrm>
          <a:prstGeom prst="rect">
            <a:avLst/>
          </a:prstGeom>
          <a:noFill/>
          <a:effectLst>
            <a:softEdge rad="3937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1394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6983" y="188640"/>
            <a:ext cx="8208912" cy="1200329"/>
          </a:xfrm>
          <a:prstGeom prst="rect">
            <a:avLst/>
          </a:prstGeom>
          <a:noFill/>
          <a:ln w="34925" cmpd="dbl">
            <a:solidFill>
              <a:srgbClr val="F3C5C5"/>
            </a:solidFill>
          </a:ln>
          <a:effectLst>
            <a:glow rad="266700">
              <a:schemeClr val="accent2">
                <a:lumMod val="40000"/>
                <a:lumOff val="60000"/>
                <a:alpha val="40000"/>
              </a:schemeClr>
            </a:glow>
            <a:softEdge rad="0"/>
          </a:effectLst>
        </p:spPr>
        <p:txBody>
          <a:bodyPr wrap="square">
            <a:spAutoFit/>
          </a:bodyPr>
          <a:lstStyle/>
          <a:p>
            <a:pPr algn="just"/>
            <a:r>
              <a:rPr lang="ru-RU" dirty="0"/>
              <a:t>В рамках </a:t>
            </a:r>
            <a:r>
              <a:rPr lang="ru-RU" dirty="0" smtClean="0"/>
              <a:t>оказания </a:t>
            </a:r>
            <a:r>
              <a:rPr lang="ru-RU" dirty="0"/>
              <a:t>услуг по информационному сопровождению деятельности комитета по агропромышленному и </a:t>
            </a:r>
            <a:r>
              <a:rPr lang="ru-RU" dirty="0" err="1"/>
              <a:t>рыбохозяйственному</a:t>
            </a:r>
            <a:r>
              <a:rPr lang="ru-RU" dirty="0"/>
              <a:t> комплексу Ленинградской области в сфере племенного животноводства </a:t>
            </a:r>
            <a:r>
              <a:rPr lang="ru-RU" dirty="0" smtClean="0"/>
              <a:t>РИСЦ  ООО РЦ «ПЛИНОР»:</a:t>
            </a:r>
            <a:endParaRPr lang="ru-RU" dirty="0"/>
          </a:p>
        </p:txBody>
      </p:sp>
      <p:pic>
        <p:nvPicPr>
          <p:cNvPr id="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5019" y="4671121"/>
            <a:ext cx="5750387" cy="2175757"/>
          </a:xfrm>
          <a:prstGeom prst="rect">
            <a:avLst/>
          </a:prstGeom>
          <a:noFill/>
          <a:ln>
            <a:noFill/>
          </a:ln>
          <a:effectLst>
            <a:outerShdw dist="35921" dir="2700000" algn="ctr" rotWithShape="0">
              <a:schemeClr val="bg2"/>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107504" y="1772816"/>
            <a:ext cx="8508669" cy="2556084"/>
          </a:xfrm>
          <a:prstGeom prst="rect">
            <a:avLst/>
          </a:prstGeom>
        </p:spPr>
        <p:txBody>
          <a:bodyPr wrap="square">
            <a:spAutoFit/>
          </a:bodyPr>
          <a:lstStyle/>
          <a:p>
            <a:pPr marL="609600" indent="-609600" algn="just">
              <a:lnSpc>
                <a:spcPct val="85000"/>
              </a:lnSpc>
            </a:pPr>
            <a:r>
              <a:rPr lang="ru-RU" altLang="ru-RU" dirty="0" smtClean="0">
                <a:solidFill>
                  <a:srgbClr val="003760"/>
                </a:solidFill>
              </a:rPr>
              <a:t>	</a:t>
            </a:r>
            <a:r>
              <a:rPr lang="ru-RU" dirty="0"/>
              <a:t>обеспечивает ведение информационно-аналитической базы животноводства, Реестра племенных </a:t>
            </a:r>
            <a:r>
              <a:rPr lang="ru-RU" dirty="0" smtClean="0"/>
              <a:t>животных, </a:t>
            </a:r>
            <a:r>
              <a:rPr lang="ru-RU" altLang="ru-RU" dirty="0" smtClean="0"/>
              <a:t>формирует </a:t>
            </a:r>
            <a:r>
              <a:rPr lang="ru-RU" altLang="ru-RU" dirty="0"/>
              <a:t>племенные свидетельства на реализуемый племенной </a:t>
            </a:r>
            <a:r>
              <a:rPr lang="ru-RU" altLang="ru-RU" dirty="0" smtClean="0"/>
              <a:t>скот.</a:t>
            </a:r>
          </a:p>
          <a:p>
            <a:pPr marL="609600" indent="-609600" algn="just">
              <a:lnSpc>
                <a:spcPct val="85000"/>
              </a:lnSpc>
            </a:pPr>
            <a:r>
              <a:rPr lang="ru-RU" altLang="ru-RU" dirty="0"/>
              <a:t>	</a:t>
            </a:r>
            <a:r>
              <a:rPr lang="ru-RU" altLang="ru-RU" dirty="0" smtClean="0"/>
              <a:t>За </a:t>
            </a:r>
            <a:r>
              <a:rPr lang="ru-RU" altLang="ru-RU" dirty="0" smtClean="0">
                <a:solidFill>
                  <a:srgbClr val="C00000"/>
                </a:solidFill>
              </a:rPr>
              <a:t>2011-2016 </a:t>
            </a:r>
            <a:r>
              <a:rPr lang="ru-RU" altLang="ru-RU" dirty="0">
                <a:solidFill>
                  <a:srgbClr val="C00000"/>
                </a:solidFill>
              </a:rPr>
              <a:t>гг</a:t>
            </a:r>
            <a:r>
              <a:rPr lang="ru-RU" altLang="ru-RU" dirty="0"/>
              <a:t>. в электронном виде сформировано более </a:t>
            </a:r>
            <a:r>
              <a:rPr lang="ru-RU" altLang="ru-RU" sz="2000" dirty="0" smtClean="0">
                <a:solidFill>
                  <a:srgbClr val="C00000"/>
                </a:solidFill>
              </a:rPr>
              <a:t>21514</a:t>
            </a:r>
            <a:r>
              <a:rPr lang="ru-RU" altLang="ru-RU" dirty="0" smtClean="0">
                <a:solidFill>
                  <a:srgbClr val="C00000"/>
                </a:solidFill>
              </a:rPr>
              <a:t> </a:t>
            </a:r>
            <a:r>
              <a:rPr lang="ru-RU" altLang="ru-RU" dirty="0"/>
              <a:t>документов</a:t>
            </a:r>
            <a:r>
              <a:rPr lang="ru-RU" altLang="ru-RU" dirty="0" smtClean="0"/>
              <a:t>.</a:t>
            </a:r>
          </a:p>
          <a:p>
            <a:pPr marL="609600" indent="-609600" algn="just">
              <a:lnSpc>
                <a:spcPct val="85000"/>
              </a:lnSpc>
            </a:pPr>
            <a:endParaRPr lang="ru-RU" altLang="ru-RU" dirty="0"/>
          </a:p>
          <a:p>
            <a:pPr marL="609600" indent="-609600" algn="just">
              <a:lnSpc>
                <a:spcPct val="85000"/>
              </a:lnSpc>
            </a:pPr>
            <a:r>
              <a:rPr lang="ru-RU" altLang="ru-RU" dirty="0"/>
              <a:t>             Такой подход к подготовке и выдаче племенных свидетельств  позволяет обеспечить качество и достоверность сведений в племенных документах, предотвратить появление на рынке некачественной племенной продукции и защитить права как производителей, так и покупателей племенных </a:t>
            </a:r>
            <a:r>
              <a:rPr lang="ru-RU" altLang="ru-RU" dirty="0" smtClean="0"/>
              <a:t>животных.</a:t>
            </a:r>
            <a:endParaRPr lang="ru-RU" altLang="ru-RU" dirty="0"/>
          </a:p>
        </p:txBody>
      </p:sp>
    </p:spTree>
    <p:extLst>
      <p:ext uri="{BB962C8B-B14F-4D97-AF65-F5344CB8AC3E}">
        <p14:creationId xmlns:p14="http://schemas.microsoft.com/office/powerpoint/2010/main" val="34001883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a:blip r:embed="rId2"/>
          <a:srcRect/>
          <a:stretch>
            <a:fillRect/>
          </a:stretch>
        </p:blipFill>
        <p:spPr bwMode="auto">
          <a:xfrm>
            <a:off x="152401" y="96987"/>
            <a:ext cx="8808427" cy="1914525"/>
          </a:xfrm>
          <a:prstGeom prst="rect">
            <a:avLst/>
          </a:prstGeom>
          <a:ln w="28575">
            <a:solidFill>
              <a:srgbClr val="00376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4819" name="Picture 2" descr="doc20111005113746_001"/>
          <p:cNvPicPr>
            <a:picLocks noChangeAspect="1" noChangeArrowheads="1"/>
          </p:cNvPicPr>
          <p:nvPr/>
        </p:nvPicPr>
        <p:blipFill>
          <a:blip r:embed="rId3"/>
          <a:srcRect/>
          <a:stretch>
            <a:fillRect/>
          </a:stretch>
        </p:blipFill>
        <p:spPr bwMode="auto">
          <a:xfrm>
            <a:off x="251520" y="2356829"/>
            <a:ext cx="2666896" cy="4086502"/>
          </a:xfrm>
          <a:prstGeom prst="rect">
            <a:avLst/>
          </a:prstGeom>
          <a:ln w="22225">
            <a:solidFill>
              <a:srgbClr val="C0000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180394" y="2132856"/>
            <a:ext cx="5744925" cy="2339102"/>
          </a:xfrm>
          <a:prstGeom prst="rect">
            <a:avLst/>
          </a:prstGeom>
          <a:solidFill>
            <a:schemeClr val="bg1">
              <a:alpha val="38000"/>
            </a:schemeClr>
          </a:solidFill>
          <a:ln w="15875">
            <a:solidFill>
              <a:srgbClr val="C00000"/>
            </a:solidFill>
          </a:ln>
        </p:spPr>
        <p:txBody>
          <a:bodyPr wrap="square">
            <a:spAutoFit/>
          </a:bodyPr>
          <a:lstStyle/>
          <a:p>
            <a:r>
              <a:rPr lang="ru-RU" dirty="0"/>
              <a:t> </a:t>
            </a:r>
            <a:r>
              <a:rPr lang="ru-RU" sz="1600" dirty="0" smtClean="0"/>
              <a:t>Передача  </a:t>
            </a:r>
            <a:r>
              <a:rPr lang="ru-RU" sz="1600" dirty="0"/>
              <a:t>в ООО «РЦ «ПЛИНОР» данных для формирования электронных бланков племенных свидетельств на реализуемый племенной скот, мониторинга реализации скота, данных для формирования сводной ежемесячной, итоговой (годовой) оперативной отчетности осуществляется  племенными хозяйствами Ленинградской области на основании информационного письма </a:t>
            </a:r>
            <a:r>
              <a:rPr lang="ru-RU" sz="1600" dirty="0" smtClean="0"/>
              <a:t>от </a:t>
            </a:r>
            <a:r>
              <a:rPr lang="ru-RU" sz="1600" dirty="0"/>
              <a:t>29.04.2011г Комитета по агропромышленному и </a:t>
            </a:r>
            <a:r>
              <a:rPr lang="ru-RU" sz="1600" dirty="0" err="1"/>
              <a:t>рыбохозяйственному</a:t>
            </a:r>
            <a:r>
              <a:rPr lang="ru-RU" sz="1600" dirty="0"/>
              <a:t> комплексу Ленинградской области.</a:t>
            </a:r>
          </a:p>
        </p:txBody>
      </p:sp>
      <p:pic>
        <p:nvPicPr>
          <p:cNvPr id="3074" name="Picture 2" descr="&amp;Kcy;&amp;acy;&amp;rcy;&amp;tcy;&amp;icy;&amp;ncy;&amp;kcy;&amp;icy; &amp;pcy;&amp;ocy; &amp;zcy;&amp;acy;&amp;pcy;&amp;rcy;&amp;ocy;&amp;scy;&amp;ucy; co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1707" y="4497846"/>
            <a:ext cx="3460107" cy="2380135"/>
          </a:xfrm>
          <a:prstGeom prst="rect">
            <a:avLst/>
          </a:prstGeom>
          <a:noFill/>
          <a:effectLst>
            <a:softEdge rad="2159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4076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7163" y="1844824"/>
            <a:ext cx="7992888" cy="923330"/>
          </a:xfrm>
          <a:prstGeom prst="rect">
            <a:avLst/>
          </a:prstGeom>
        </p:spPr>
        <p:txBody>
          <a:bodyPr wrap="square">
            <a:spAutoFit/>
          </a:bodyPr>
          <a:lstStyle/>
          <a:p>
            <a:r>
              <a:rPr lang="ru-RU" b="1" dirty="0"/>
              <a:t>МЕТОДИЧЕСКИЕ РЕКОМЕДАЦИИ</a:t>
            </a:r>
            <a:endParaRPr lang="ru-RU" dirty="0"/>
          </a:p>
          <a:p>
            <a:r>
              <a:rPr lang="ru-RU" dirty="0"/>
              <a:t>по порядку формирования, оформления и выдачи </a:t>
            </a:r>
          </a:p>
          <a:p>
            <a:r>
              <a:rPr lang="ru-RU" dirty="0"/>
              <a:t>племенных свидетельств на племенную продукцию (материал)</a:t>
            </a:r>
          </a:p>
        </p:txBody>
      </p:sp>
      <p:sp>
        <p:nvSpPr>
          <p:cNvPr id="4" name="Прямоугольник 3"/>
          <p:cNvSpPr/>
          <p:nvPr/>
        </p:nvSpPr>
        <p:spPr>
          <a:xfrm>
            <a:off x="539552" y="692696"/>
            <a:ext cx="7488832" cy="923330"/>
          </a:xfrm>
          <a:prstGeom prst="rect">
            <a:avLst/>
          </a:prstGeom>
        </p:spPr>
        <p:txBody>
          <a:bodyPr wrap="square">
            <a:spAutoFit/>
          </a:bodyPr>
          <a:lstStyle/>
          <a:p>
            <a:r>
              <a:rPr lang="ru-RU" dirty="0"/>
              <a:t>Приказ Минсельхоза России от 10 июня 2016 г. № 232 «Об утверждении форм племенных свидетельств на племенную продукцию (материал) и о внесении изменений в некоторые приказы Минсельхоза России» </a:t>
            </a:r>
          </a:p>
        </p:txBody>
      </p:sp>
      <p:sp>
        <p:nvSpPr>
          <p:cNvPr id="5" name="TextBox 4"/>
          <p:cNvSpPr txBox="1"/>
          <p:nvPr/>
        </p:nvSpPr>
        <p:spPr>
          <a:xfrm>
            <a:off x="467544" y="110172"/>
            <a:ext cx="8064896" cy="677108"/>
          </a:xfrm>
          <a:prstGeom prst="rect">
            <a:avLst/>
          </a:prstGeom>
          <a:noFill/>
        </p:spPr>
        <p:txBody>
          <a:bodyPr wrap="square" rtlCol="0">
            <a:spAutoFit/>
          </a:bodyPr>
          <a:lstStyle/>
          <a:p>
            <a:r>
              <a:rPr lang="ru-RU" sz="2000" b="1" dirty="0" smtClean="0"/>
              <a:t>Порядок оформления племенных свидетельств на реализуемый скот</a:t>
            </a:r>
          </a:p>
          <a:p>
            <a:endParaRPr lang="ru-RU" dirty="0"/>
          </a:p>
        </p:txBody>
      </p:sp>
      <p:pic>
        <p:nvPicPr>
          <p:cNvPr id="7" name="Рисунок 6"/>
          <p:cNvPicPr>
            <a:picLocks noChangeAspect="1"/>
          </p:cNvPicPr>
          <p:nvPr/>
        </p:nvPicPr>
        <p:blipFill rotWithShape="1">
          <a:blip r:embed="rId2" cstate="print">
            <a:extLst>
              <a:ext uri="{28A0092B-C50C-407E-A947-70E740481C1C}">
                <a14:useLocalDpi xmlns:a14="http://schemas.microsoft.com/office/drawing/2010/main" val="0"/>
              </a:ext>
            </a:extLst>
          </a:blip>
          <a:srcRect l="792" t="1079" r="813" b="1077"/>
          <a:stretch/>
        </p:blipFill>
        <p:spPr>
          <a:xfrm>
            <a:off x="4499992" y="3645023"/>
            <a:ext cx="4412641" cy="3109609"/>
          </a:xfrm>
          <a:prstGeom prst="rect">
            <a:avLst/>
          </a:prstGeom>
        </p:spPr>
      </p:pic>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837" r="691" b="1135"/>
          <a:stretch/>
        </p:blipFill>
        <p:spPr>
          <a:xfrm>
            <a:off x="1187624" y="2996952"/>
            <a:ext cx="4405322" cy="3115108"/>
          </a:xfrm>
          <a:prstGeom prst="rect">
            <a:avLst/>
          </a:prstGeom>
        </p:spPr>
      </p:pic>
    </p:spTree>
    <p:extLst>
      <p:ext uri="{BB962C8B-B14F-4D97-AF65-F5344CB8AC3E}">
        <p14:creationId xmlns:p14="http://schemas.microsoft.com/office/powerpoint/2010/main" val="2593620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http://gazeta19.ru/files/news/8a/3c/dairy-heffer-feeds.jpg"/>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5250"/>
                    </a14:imgEffect>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5321026" y="4803934"/>
            <a:ext cx="3827429" cy="1949455"/>
          </a:xfrm>
          <a:prstGeom prst="rect">
            <a:avLst/>
          </a:prstGeom>
          <a:noFill/>
          <a:effectLst>
            <a:softEdge rad="2159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7544" y="110172"/>
            <a:ext cx="8064896" cy="677108"/>
          </a:xfrm>
          <a:prstGeom prst="rect">
            <a:avLst/>
          </a:prstGeom>
          <a:noFill/>
        </p:spPr>
        <p:txBody>
          <a:bodyPr wrap="square" rtlCol="0">
            <a:spAutoFit/>
          </a:bodyPr>
          <a:lstStyle/>
          <a:p>
            <a:r>
              <a:rPr lang="ru-RU" sz="2000" b="1" dirty="0" smtClean="0"/>
              <a:t>Порядок оформления племенных свидетельств на реализуемый скот</a:t>
            </a:r>
          </a:p>
          <a:p>
            <a:endParaRPr lang="ru-RU" dirty="0"/>
          </a:p>
        </p:txBody>
      </p:sp>
      <p:sp>
        <p:nvSpPr>
          <p:cNvPr id="4" name="TextBox 3"/>
          <p:cNvSpPr txBox="1"/>
          <p:nvPr/>
        </p:nvSpPr>
        <p:spPr>
          <a:xfrm>
            <a:off x="395536" y="1340768"/>
            <a:ext cx="3375139" cy="646331"/>
          </a:xfrm>
          <a:prstGeom prst="rect">
            <a:avLst/>
          </a:prstGeom>
          <a:noFill/>
        </p:spPr>
        <p:txBody>
          <a:bodyPr wrap="square" rtlCol="0">
            <a:spAutoFit/>
          </a:bodyPr>
          <a:lstStyle/>
          <a:p>
            <a:r>
              <a:rPr lang="ru-RU" dirty="0" smtClean="0"/>
              <a:t>1. Регистрация в базе данных факта продажи животного. </a:t>
            </a:r>
            <a:endParaRPr lang="ru-RU"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650971"/>
            <a:ext cx="4968552" cy="411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346109"/>
            <a:ext cx="5213522"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66196" y="855276"/>
            <a:ext cx="3312368" cy="369332"/>
          </a:xfrm>
          <a:prstGeom prst="rect">
            <a:avLst/>
          </a:prstGeom>
          <a:noFill/>
        </p:spPr>
        <p:txBody>
          <a:bodyPr wrap="square" rtlCol="0">
            <a:spAutoFit/>
          </a:bodyPr>
          <a:lstStyle/>
          <a:p>
            <a:r>
              <a:rPr lang="ru-RU" dirty="0" smtClean="0">
                <a:solidFill>
                  <a:srgbClr val="C00000"/>
                </a:solidFill>
              </a:rPr>
              <a:t>Уровень хозяйства</a:t>
            </a:r>
            <a:endParaRPr lang="ru-RU" dirty="0">
              <a:solidFill>
                <a:srgbClr val="C00000"/>
              </a:solidFill>
            </a:endParaRPr>
          </a:p>
        </p:txBody>
      </p:sp>
    </p:spTree>
    <p:extLst>
      <p:ext uri="{BB962C8B-B14F-4D97-AF65-F5344CB8AC3E}">
        <p14:creationId xmlns:p14="http://schemas.microsoft.com/office/powerpoint/2010/main" val="23479340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17954" y="3754913"/>
            <a:ext cx="5574525" cy="3103087"/>
          </a:xfrm>
          <a:prstGeom prst="rect">
            <a:avLst/>
          </a:prstGeom>
          <a:noFill/>
          <a:ln w="28575">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67544" y="108201"/>
            <a:ext cx="8062539" cy="707886"/>
          </a:xfrm>
          <a:prstGeom prst="rect">
            <a:avLst/>
          </a:prstGeom>
          <a:noFill/>
        </p:spPr>
        <p:txBody>
          <a:bodyPr wrap="square" rtlCol="0">
            <a:spAutoFit/>
          </a:bodyPr>
          <a:lstStyle/>
          <a:p>
            <a:r>
              <a:rPr lang="ru-RU" sz="2000" b="1" dirty="0" smtClean="0"/>
              <a:t>Порядок оформления племенных свидетельств на реализуемый скот</a:t>
            </a:r>
          </a:p>
          <a:p>
            <a:endParaRPr lang="ru-RU" sz="2000" b="1" dirty="0"/>
          </a:p>
        </p:txBody>
      </p:sp>
      <p:sp>
        <p:nvSpPr>
          <p:cNvPr id="3" name="TextBox 2"/>
          <p:cNvSpPr txBox="1"/>
          <p:nvPr/>
        </p:nvSpPr>
        <p:spPr>
          <a:xfrm>
            <a:off x="971600" y="650971"/>
            <a:ext cx="3312368" cy="369332"/>
          </a:xfrm>
          <a:prstGeom prst="rect">
            <a:avLst/>
          </a:prstGeom>
          <a:noFill/>
        </p:spPr>
        <p:txBody>
          <a:bodyPr wrap="square" rtlCol="0">
            <a:spAutoFit/>
          </a:bodyPr>
          <a:lstStyle/>
          <a:p>
            <a:r>
              <a:rPr lang="ru-RU" dirty="0" smtClean="0">
                <a:solidFill>
                  <a:srgbClr val="C00000"/>
                </a:solidFill>
              </a:rPr>
              <a:t>Уровень хозяйства</a:t>
            </a:r>
            <a:endParaRPr lang="ru-RU" dirty="0">
              <a:solidFill>
                <a:srgbClr val="C00000"/>
              </a:solidFill>
            </a:endParaRPr>
          </a:p>
        </p:txBody>
      </p:sp>
      <p:sp>
        <p:nvSpPr>
          <p:cNvPr id="4" name="TextBox 3"/>
          <p:cNvSpPr txBox="1"/>
          <p:nvPr/>
        </p:nvSpPr>
        <p:spPr>
          <a:xfrm>
            <a:off x="109861" y="996810"/>
            <a:ext cx="5904656" cy="646331"/>
          </a:xfrm>
          <a:prstGeom prst="rect">
            <a:avLst/>
          </a:prstGeom>
          <a:noFill/>
        </p:spPr>
        <p:txBody>
          <a:bodyPr wrap="square" rtlCol="0">
            <a:spAutoFit/>
          </a:bodyPr>
          <a:lstStyle/>
          <a:p>
            <a:r>
              <a:rPr lang="ru-RU" dirty="0" smtClean="0"/>
              <a:t>2. В РИСЦ передается база данных и опись </a:t>
            </a:r>
          </a:p>
          <a:p>
            <a:r>
              <a:rPr lang="ru-RU" dirty="0" smtClean="0"/>
              <a:t>проданных животных по средством </a:t>
            </a:r>
            <a:r>
              <a:rPr lang="ru-RU" dirty="0"/>
              <a:t>сети </a:t>
            </a:r>
            <a:r>
              <a:rPr lang="ru-RU" dirty="0" smtClean="0"/>
              <a:t>Интернет.</a:t>
            </a:r>
            <a:endParaRPr lang="ru-RU"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988840"/>
            <a:ext cx="3971925" cy="2314575"/>
          </a:xfrm>
          <a:prstGeom prst="rect">
            <a:avLst/>
          </a:prstGeom>
          <a:noFill/>
          <a:ln w="1587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7" name="Picture 4" descr="http://zablugdeniyam-net.ru/wp-content/uploads/2012/01/%D0%9A%D0%BE%D1%80%D0%BE%D0%B2%D0%B0-Cow.jpg"/>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076056" y="348329"/>
            <a:ext cx="4159934" cy="2440581"/>
          </a:xfrm>
          <a:prstGeom prst="rect">
            <a:avLst/>
          </a:prstGeom>
          <a:noFill/>
          <a:effectLst>
            <a:softEdge rad="381000"/>
          </a:effectLst>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3096" y="3146127"/>
            <a:ext cx="3378185" cy="3355901"/>
          </a:xfrm>
          <a:prstGeom prst="rect">
            <a:avLst/>
          </a:prstGeom>
          <a:noFill/>
          <a:ln w="25400">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9939619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063807"/>
            <a:ext cx="8640960" cy="646331"/>
          </a:xfrm>
          <a:prstGeom prst="rect">
            <a:avLst/>
          </a:prstGeom>
        </p:spPr>
        <p:txBody>
          <a:bodyPr wrap="square">
            <a:spAutoFit/>
          </a:bodyPr>
          <a:lstStyle/>
          <a:p>
            <a:r>
              <a:rPr lang="ru-RU" dirty="0" smtClean="0"/>
              <a:t>3. Отслеживание </a:t>
            </a:r>
            <a:r>
              <a:rPr lang="ru-RU" dirty="0"/>
              <a:t>наличия обязательных показателей для формирования племенных свидетельств</a:t>
            </a:r>
          </a:p>
        </p:txBody>
      </p:sp>
      <p:sp>
        <p:nvSpPr>
          <p:cNvPr id="3" name="TextBox 2"/>
          <p:cNvSpPr txBox="1"/>
          <p:nvPr/>
        </p:nvSpPr>
        <p:spPr>
          <a:xfrm>
            <a:off x="971600" y="110172"/>
            <a:ext cx="7200800" cy="646331"/>
          </a:xfrm>
          <a:prstGeom prst="rect">
            <a:avLst/>
          </a:prstGeom>
          <a:noFill/>
        </p:spPr>
        <p:txBody>
          <a:bodyPr wrap="square" rtlCol="0">
            <a:spAutoFit/>
          </a:bodyPr>
          <a:lstStyle/>
          <a:p>
            <a:r>
              <a:rPr lang="ru-RU" b="1" dirty="0" smtClean="0"/>
              <a:t>Порядок оформления племенных свидетельств на реализуемый скот</a:t>
            </a:r>
          </a:p>
          <a:p>
            <a:endParaRPr lang="ru-RU" b="1" dirty="0"/>
          </a:p>
        </p:txBody>
      </p:sp>
      <p:sp>
        <p:nvSpPr>
          <p:cNvPr id="4" name="TextBox 3"/>
          <p:cNvSpPr txBox="1"/>
          <p:nvPr/>
        </p:nvSpPr>
        <p:spPr>
          <a:xfrm>
            <a:off x="3203848" y="620326"/>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5" name="Прямоугольник 4"/>
          <p:cNvSpPr/>
          <p:nvPr/>
        </p:nvSpPr>
        <p:spPr>
          <a:xfrm>
            <a:off x="4211960" y="1988840"/>
            <a:ext cx="2664297" cy="3293209"/>
          </a:xfrm>
          <a:prstGeom prst="rect">
            <a:avLst/>
          </a:prstGeom>
          <a:solidFill>
            <a:schemeClr val="bg1"/>
          </a:solidFill>
          <a:ln w="19050">
            <a:solidFill>
              <a:srgbClr val="0070C0"/>
            </a:solidFill>
          </a:ln>
        </p:spPr>
        <p:txBody>
          <a:bodyPr wrap="square">
            <a:spAutoFit/>
          </a:bodyPr>
          <a:lstStyle/>
          <a:p>
            <a:pPr lvl="0"/>
            <a:r>
              <a:rPr lang="ru-RU" sz="1600" dirty="0" smtClean="0">
                <a:solidFill>
                  <a:prstClr val="black"/>
                </a:solidFill>
              </a:rPr>
              <a:t>- </a:t>
            </a:r>
            <a:r>
              <a:rPr lang="ru-RU" sz="1600" dirty="0" smtClean="0"/>
              <a:t>индивидуальный </a:t>
            </a:r>
            <a:r>
              <a:rPr lang="ru-RU" sz="1600" dirty="0"/>
              <a:t>номер;</a:t>
            </a:r>
          </a:p>
          <a:p>
            <a:pPr lvl="0"/>
            <a:r>
              <a:rPr lang="ru-RU" sz="1600" dirty="0" smtClean="0"/>
              <a:t>- </a:t>
            </a:r>
            <a:r>
              <a:rPr lang="ru-RU" sz="1600" dirty="0"/>
              <a:t>дата рождения;</a:t>
            </a:r>
          </a:p>
          <a:p>
            <a:pPr lvl="0"/>
            <a:r>
              <a:rPr lang="ru-RU" sz="1600" dirty="0" smtClean="0"/>
              <a:t>- </a:t>
            </a:r>
            <a:r>
              <a:rPr lang="ru-RU" sz="1600" dirty="0"/>
              <a:t>место рождения;	</a:t>
            </a:r>
          </a:p>
          <a:p>
            <a:pPr lvl="0"/>
            <a:r>
              <a:rPr lang="ru-RU" sz="1600" dirty="0" smtClean="0"/>
              <a:t>- </a:t>
            </a:r>
            <a:r>
              <a:rPr lang="ru-RU" sz="1600" dirty="0"/>
              <a:t>порода;	</a:t>
            </a:r>
          </a:p>
          <a:p>
            <a:pPr lvl="0"/>
            <a:r>
              <a:rPr lang="ru-RU" sz="1600" dirty="0" smtClean="0"/>
              <a:t>- </a:t>
            </a:r>
            <a:r>
              <a:rPr lang="ru-RU" sz="1600" dirty="0"/>
              <a:t>породность;	</a:t>
            </a:r>
          </a:p>
          <a:p>
            <a:pPr lvl="0"/>
            <a:r>
              <a:rPr lang="ru-RU" sz="1600" dirty="0" smtClean="0"/>
              <a:t>- </a:t>
            </a:r>
            <a:r>
              <a:rPr lang="ru-RU" sz="1600" dirty="0"/>
              <a:t>масть;	</a:t>
            </a:r>
          </a:p>
          <a:p>
            <a:pPr lvl="0"/>
            <a:r>
              <a:rPr lang="ru-RU" sz="1600" dirty="0" smtClean="0"/>
              <a:t>- </a:t>
            </a:r>
            <a:r>
              <a:rPr lang="ru-RU" sz="1600" dirty="0"/>
              <a:t>группа крови</a:t>
            </a:r>
            <a:r>
              <a:rPr lang="ru-RU" sz="1600" dirty="0" smtClean="0"/>
              <a:t>;</a:t>
            </a:r>
          </a:p>
          <a:p>
            <a:pPr lvl="0"/>
            <a:r>
              <a:rPr lang="ru-RU" sz="1600" dirty="0" smtClean="0"/>
              <a:t>- достоверность происхождения;</a:t>
            </a:r>
            <a:endParaRPr lang="ru-RU" sz="1600" dirty="0"/>
          </a:p>
          <a:p>
            <a:pPr lvl="0"/>
            <a:r>
              <a:rPr lang="ru-RU" sz="1600" dirty="0" smtClean="0"/>
              <a:t>- живой вес</a:t>
            </a:r>
            <a:r>
              <a:rPr lang="ru-RU" sz="1600" dirty="0"/>
              <a:t>;</a:t>
            </a:r>
          </a:p>
          <a:p>
            <a:pPr lvl="0"/>
            <a:r>
              <a:rPr lang="ru-RU" sz="1600" dirty="0" smtClean="0"/>
              <a:t>- дата </a:t>
            </a:r>
            <a:r>
              <a:rPr lang="ru-RU" sz="1600" dirty="0"/>
              <a:t>продажи животного; </a:t>
            </a:r>
          </a:p>
          <a:p>
            <a:pPr lvl="0"/>
            <a:r>
              <a:rPr lang="ru-RU" sz="1600" dirty="0" smtClean="0"/>
              <a:t>- </a:t>
            </a:r>
            <a:r>
              <a:rPr lang="ru-RU" sz="1600" dirty="0"/>
              <a:t>место продажи; </a:t>
            </a:r>
          </a:p>
          <a:p>
            <a:pPr lvl="0"/>
            <a:r>
              <a:rPr lang="ru-RU" sz="1600" dirty="0" smtClean="0"/>
              <a:t>- информация по предкам.</a:t>
            </a:r>
            <a:endParaRPr lang="ru-RU" sz="1600" dirty="0"/>
          </a:p>
        </p:txBody>
      </p:sp>
      <p:sp>
        <p:nvSpPr>
          <p:cNvPr id="8" name="Прямоугольник 7"/>
          <p:cNvSpPr/>
          <p:nvPr/>
        </p:nvSpPr>
        <p:spPr>
          <a:xfrm>
            <a:off x="1403648" y="5517232"/>
            <a:ext cx="8059423" cy="923330"/>
          </a:xfrm>
          <a:prstGeom prst="rect">
            <a:avLst/>
          </a:prstGeom>
        </p:spPr>
        <p:txBody>
          <a:bodyPr wrap="square">
            <a:spAutoFit/>
          </a:bodyPr>
          <a:lstStyle/>
          <a:p>
            <a:r>
              <a:rPr lang="ru-RU" dirty="0">
                <a:solidFill>
                  <a:srgbClr val="0070C0"/>
                </a:solidFill>
              </a:rPr>
              <a:t>П</a:t>
            </a:r>
            <a:r>
              <a:rPr lang="ru-RU" dirty="0" smtClean="0">
                <a:solidFill>
                  <a:srgbClr val="0070C0"/>
                </a:solidFill>
              </a:rPr>
              <a:t>роверка </a:t>
            </a:r>
            <a:r>
              <a:rPr lang="ru-RU" dirty="0">
                <a:solidFill>
                  <a:srgbClr val="0070C0"/>
                </a:solidFill>
              </a:rPr>
              <a:t>заключения иммуногенетических лабораторий о достоверности происхождения.</a:t>
            </a:r>
          </a:p>
          <a:p>
            <a:r>
              <a:rPr lang="ru-RU" dirty="0"/>
              <a:t>Результаты экспертизы предоставляют владельцы животных.</a:t>
            </a:r>
          </a:p>
        </p:txBody>
      </p:sp>
      <p:pic>
        <p:nvPicPr>
          <p:cNvPr id="2052" name="Picture 4" descr="&amp;Kcy;&amp;acy;&amp;rcy;&amp;tcy;&amp;icy;&amp;ncy;&amp;kcy;&amp;icy; &amp;pcy;&amp;ocy; &amp;zcy;&amp;acy;&amp;pcy;&amp;rcy;&amp;ocy;&amp;scy;&amp;ucy; c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543" y="1988840"/>
            <a:ext cx="2266950" cy="3143250"/>
          </a:xfrm>
          <a:prstGeom prst="rect">
            <a:avLst/>
          </a:prstGeom>
          <a:noFill/>
          <a:effectLst>
            <a:softEdge rad="190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74158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110172"/>
            <a:ext cx="7200800" cy="646331"/>
          </a:xfrm>
          <a:prstGeom prst="rect">
            <a:avLst/>
          </a:prstGeom>
          <a:noFill/>
        </p:spPr>
        <p:txBody>
          <a:bodyPr wrap="square" rtlCol="0">
            <a:spAutoFit/>
          </a:bodyPr>
          <a:lstStyle/>
          <a:p>
            <a:r>
              <a:rPr lang="ru-RU" b="1" dirty="0" smtClean="0"/>
              <a:t>Порядок оформления племенных свидетельств на реализуемый скот</a:t>
            </a:r>
          </a:p>
          <a:p>
            <a:endParaRPr lang="ru-RU" dirty="0"/>
          </a:p>
        </p:txBody>
      </p:sp>
      <p:sp>
        <p:nvSpPr>
          <p:cNvPr id="3" name="TextBox 2"/>
          <p:cNvSpPr txBox="1"/>
          <p:nvPr/>
        </p:nvSpPr>
        <p:spPr>
          <a:xfrm>
            <a:off x="3131840" y="571837"/>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4" name="Прямоугольник 3"/>
          <p:cNvSpPr/>
          <p:nvPr/>
        </p:nvSpPr>
        <p:spPr>
          <a:xfrm>
            <a:off x="1003473" y="1052736"/>
            <a:ext cx="6534472" cy="369332"/>
          </a:xfrm>
          <a:prstGeom prst="rect">
            <a:avLst/>
          </a:prstGeom>
        </p:spPr>
        <p:txBody>
          <a:bodyPr wrap="square">
            <a:spAutoFit/>
          </a:bodyPr>
          <a:lstStyle/>
          <a:p>
            <a:r>
              <a:rPr lang="ru-RU" dirty="0" smtClean="0"/>
              <a:t>4. Дополнительные </a:t>
            </a:r>
            <a:r>
              <a:rPr lang="ru-RU" dirty="0"/>
              <a:t>проверки для проверки качества данных</a:t>
            </a:r>
          </a:p>
        </p:txBody>
      </p:sp>
      <p:sp>
        <p:nvSpPr>
          <p:cNvPr id="5" name="Прямоугольник 4"/>
          <p:cNvSpPr/>
          <p:nvPr/>
        </p:nvSpPr>
        <p:spPr>
          <a:xfrm>
            <a:off x="1046692" y="1631433"/>
            <a:ext cx="4821452" cy="3046988"/>
          </a:xfrm>
          <a:prstGeom prst="rect">
            <a:avLst/>
          </a:prstGeom>
          <a:solidFill>
            <a:schemeClr val="bg1"/>
          </a:solidFill>
          <a:ln w="15875">
            <a:solidFill>
              <a:srgbClr val="0070C0"/>
            </a:solidFill>
          </a:ln>
        </p:spPr>
        <p:txBody>
          <a:bodyPr wrap="square">
            <a:spAutoFit/>
          </a:bodyPr>
          <a:lstStyle/>
          <a:p>
            <a:r>
              <a:rPr lang="ru-RU" sz="1600" dirty="0" smtClean="0"/>
              <a:t>-  хозяйство </a:t>
            </a:r>
            <a:r>
              <a:rPr lang="ru-RU" sz="1600" dirty="0"/>
              <a:t>рождения;</a:t>
            </a:r>
          </a:p>
          <a:p>
            <a:pPr marL="171450" indent="-171450">
              <a:buFontTx/>
              <a:buChar char="-"/>
            </a:pPr>
            <a:r>
              <a:rPr lang="ru-RU" sz="1600" dirty="0" smtClean="0"/>
              <a:t>соответствие </a:t>
            </a:r>
            <a:r>
              <a:rPr lang="ru-RU" sz="1600" dirty="0"/>
              <a:t>даты рождения животного и даты и </a:t>
            </a:r>
          </a:p>
          <a:p>
            <a:r>
              <a:rPr lang="ru-RU" sz="1600" dirty="0" smtClean="0"/>
              <a:t>      результата </a:t>
            </a:r>
            <a:r>
              <a:rPr lang="ru-RU" sz="1600" dirty="0"/>
              <a:t>отела у матери;</a:t>
            </a:r>
          </a:p>
          <a:p>
            <a:r>
              <a:rPr lang="ru-RU" sz="1600" dirty="0" smtClean="0"/>
              <a:t>-  соответствие </a:t>
            </a:r>
            <a:r>
              <a:rPr lang="ru-RU" sz="1600" dirty="0"/>
              <a:t>отца животного и </a:t>
            </a:r>
            <a:r>
              <a:rPr lang="ru-RU" sz="1600" dirty="0" smtClean="0"/>
              <a:t>осеменителя</a:t>
            </a:r>
          </a:p>
          <a:p>
            <a:r>
              <a:rPr lang="ru-RU" sz="1600" dirty="0" smtClean="0"/>
              <a:t>   матери</a:t>
            </a:r>
            <a:r>
              <a:rPr lang="ru-RU" sz="1600" dirty="0"/>
              <a:t>;</a:t>
            </a:r>
          </a:p>
          <a:p>
            <a:r>
              <a:rPr lang="ru-RU" sz="1600" dirty="0" smtClean="0"/>
              <a:t>- </a:t>
            </a:r>
            <a:r>
              <a:rPr lang="ru-RU" sz="1600" dirty="0"/>
              <a:t>соответствие породы животного и породы матери;</a:t>
            </a:r>
          </a:p>
          <a:p>
            <a:r>
              <a:rPr lang="ru-RU" sz="1600" dirty="0" smtClean="0"/>
              <a:t>- </a:t>
            </a:r>
            <a:r>
              <a:rPr lang="ru-RU" sz="1600" dirty="0"/>
              <a:t>результат проверки на достоверность </a:t>
            </a:r>
            <a:r>
              <a:rPr lang="ru-RU" sz="1600" dirty="0" smtClean="0"/>
              <a:t>  происхождения</a:t>
            </a:r>
            <a:r>
              <a:rPr lang="ru-RU" sz="1600" dirty="0"/>
              <a:t>;</a:t>
            </a:r>
          </a:p>
          <a:p>
            <a:r>
              <a:rPr lang="ru-RU" sz="1600" dirty="0" smtClean="0"/>
              <a:t>- </a:t>
            </a:r>
            <a:r>
              <a:rPr lang="ru-RU" sz="1600" dirty="0"/>
              <a:t>кровность животного по улучшающей породе;</a:t>
            </a:r>
          </a:p>
          <a:p>
            <a:r>
              <a:rPr lang="ru-RU" sz="1600" dirty="0" smtClean="0"/>
              <a:t>- </a:t>
            </a:r>
            <a:r>
              <a:rPr lang="ru-RU" sz="1600" dirty="0"/>
              <a:t>комплексный класс животного;</a:t>
            </a:r>
          </a:p>
          <a:p>
            <a:r>
              <a:rPr lang="ru-RU" sz="1600" dirty="0" smtClean="0"/>
              <a:t>- </a:t>
            </a:r>
            <a:r>
              <a:rPr lang="ru-RU" sz="1600" dirty="0"/>
              <a:t>комплексный класс предков;</a:t>
            </a:r>
          </a:p>
          <a:p>
            <a:r>
              <a:rPr lang="ru-RU" sz="1600" dirty="0" smtClean="0"/>
              <a:t>- </a:t>
            </a:r>
            <a:r>
              <a:rPr lang="ru-RU" sz="1600" dirty="0"/>
              <a:t>продуктивность </a:t>
            </a:r>
            <a:r>
              <a:rPr lang="ru-RU" sz="1600" dirty="0" smtClean="0"/>
              <a:t>предков.</a:t>
            </a:r>
            <a:r>
              <a:rPr lang="ru-RU" sz="1600" dirty="0"/>
              <a:t>	</a:t>
            </a:r>
          </a:p>
        </p:txBody>
      </p:sp>
      <p:pic>
        <p:nvPicPr>
          <p:cNvPr id="6" name="Picture 4" descr="http://www.uzdanews.by/wp-content/uploads/2015/10/proverka-tekstov.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4644008" y="4365104"/>
            <a:ext cx="4067944" cy="2002559"/>
          </a:xfrm>
          <a:prstGeom prst="rect">
            <a:avLst/>
          </a:prstGeom>
          <a:noFill/>
          <a:effectLst>
            <a:softEdge rad="4191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026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471" y="90039"/>
            <a:ext cx="7982807" cy="677108"/>
          </a:xfrm>
          <a:prstGeom prst="rect">
            <a:avLst/>
          </a:prstGeom>
          <a:noFill/>
        </p:spPr>
        <p:txBody>
          <a:bodyPr wrap="square" rtlCol="0">
            <a:spAutoFit/>
          </a:bodyPr>
          <a:lstStyle/>
          <a:p>
            <a:r>
              <a:rPr lang="ru-RU" sz="2000" b="1" dirty="0" smtClean="0"/>
              <a:t>Порядок оформления племенных свидетельств на реализуемый скот</a:t>
            </a:r>
          </a:p>
          <a:p>
            <a:endParaRPr lang="ru-RU" dirty="0"/>
          </a:p>
        </p:txBody>
      </p:sp>
      <p:sp>
        <p:nvSpPr>
          <p:cNvPr id="3" name="TextBox 2"/>
          <p:cNvSpPr txBox="1"/>
          <p:nvPr/>
        </p:nvSpPr>
        <p:spPr>
          <a:xfrm>
            <a:off x="3095836" y="382534"/>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4" name="Прямоугольник 3"/>
          <p:cNvSpPr/>
          <p:nvPr/>
        </p:nvSpPr>
        <p:spPr>
          <a:xfrm>
            <a:off x="529471" y="716776"/>
            <a:ext cx="8424936" cy="646331"/>
          </a:xfrm>
          <a:prstGeom prst="rect">
            <a:avLst/>
          </a:prstGeom>
        </p:spPr>
        <p:txBody>
          <a:bodyPr wrap="square">
            <a:spAutoFit/>
          </a:bodyPr>
          <a:lstStyle/>
          <a:p>
            <a:r>
              <a:rPr lang="ru-RU" dirty="0" smtClean="0"/>
              <a:t>5. Обновление </a:t>
            </a:r>
            <a:r>
              <a:rPr lang="ru-RU" dirty="0"/>
              <a:t>информации о генеалогии и продуктивных качествах </a:t>
            </a:r>
            <a:r>
              <a:rPr lang="ru-RU" dirty="0" smtClean="0"/>
              <a:t>быков-производителей полученной из региональной базы быков-производителей.</a:t>
            </a:r>
            <a:endParaRPr lang="ru-RU"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2274" y="1466554"/>
            <a:ext cx="2212185" cy="2034454"/>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1758610"/>
            <a:ext cx="6159347" cy="4632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3501008"/>
            <a:ext cx="4032228" cy="3075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61273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7960" y="913884"/>
            <a:ext cx="8259323" cy="369332"/>
          </a:xfrm>
          <a:prstGeom prst="rect">
            <a:avLst/>
          </a:prstGeom>
        </p:spPr>
        <p:txBody>
          <a:bodyPr wrap="square">
            <a:spAutoFit/>
          </a:bodyPr>
          <a:lstStyle/>
          <a:p>
            <a:r>
              <a:rPr lang="ru-RU" dirty="0" smtClean="0">
                <a:solidFill>
                  <a:prstClr val="black"/>
                </a:solidFill>
              </a:rPr>
              <a:t>6. Уведомление </a:t>
            </a:r>
            <a:r>
              <a:rPr lang="ru-RU" dirty="0">
                <a:solidFill>
                  <a:prstClr val="black"/>
                </a:solidFill>
              </a:rPr>
              <a:t>хозяйства о наличии выявленных ошибок</a:t>
            </a:r>
            <a:endParaRPr lang="ru-RU" dirty="0"/>
          </a:p>
        </p:txBody>
      </p:sp>
      <p:sp>
        <p:nvSpPr>
          <p:cNvPr id="3" name="TextBox 2"/>
          <p:cNvSpPr txBox="1"/>
          <p:nvPr/>
        </p:nvSpPr>
        <p:spPr>
          <a:xfrm>
            <a:off x="971600" y="110172"/>
            <a:ext cx="7200800" cy="646331"/>
          </a:xfrm>
          <a:prstGeom prst="rect">
            <a:avLst/>
          </a:prstGeom>
          <a:noFill/>
        </p:spPr>
        <p:txBody>
          <a:bodyPr wrap="square" rtlCol="0">
            <a:spAutoFit/>
          </a:bodyPr>
          <a:lstStyle/>
          <a:p>
            <a:r>
              <a:rPr lang="ru-RU" dirty="0" smtClean="0"/>
              <a:t>Порядок оформления племенных свидетельств на реализуемый скот</a:t>
            </a:r>
          </a:p>
          <a:p>
            <a:endParaRPr lang="ru-RU" dirty="0"/>
          </a:p>
        </p:txBody>
      </p:sp>
      <p:sp>
        <p:nvSpPr>
          <p:cNvPr id="4" name="TextBox 3"/>
          <p:cNvSpPr txBox="1"/>
          <p:nvPr/>
        </p:nvSpPr>
        <p:spPr>
          <a:xfrm>
            <a:off x="3226233" y="537013"/>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5" name="Прямоугольник 4"/>
          <p:cNvSpPr/>
          <p:nvPr/>
        </p:nvSpPr>
        <p:spPr>
          <a:xfrm>
            <a:off x="834028" y="3775758"/>
            <a:ext cx="7698411" cy="369332"/>
          </a:xfrm>
          <a:prstGeom prst="rect">
            <a:avLst/>
          </a:prstGeom>
        </p:spPr>
        <p:txBody>
          <a:bodyPr wrap="square">
            <a:spAutoFit/>
          </a:bodyPr>
          <a:lstStyle/>
          <a:p>
            <a:r>
              <a:rPr lang="ru-RU" dirty="0" smtClean="0">
                <a:solidFill>
                  <a:prstClr val="black"/>
                </a:solidFill>
              </a:rPr>
              <a:t>7. Повторная </a:t>
            </a:r>
            <a:r>
              <a:rPr lang="ru-RU" dirty="0">
                <a:solidFill>
                  <a:prstClr val="black"/>
                </a:solidFill>
              </a:rPr>
              <a:t>проверка данных после устранения хозяйством ошибок</a:t>
            </a:r>
            <a:endParaRPr lang="ru-RU"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234" y="4221088"/>
            <a:ext cx="4311005" cy="2538576"/>
          </a:xfrm>
          <a:prstGeom prst="rect">
            <a:avLst/>
          </a:prstGeom>
          <a:noFill/>
          <a:ln w="1587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1422443"/>
            <a:ext cx="4333875" cy="2352675"/>
          </a:xfrm>
          <a:prstGeom prst="rect">
            <a:avLst/>
          </a:prstGeom>
          <a:noFill/>
          <a:ln w="1587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1026" name="Picture 2" descr="http://www.spbfotos.ru/data/media/1/DSC_0316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4128" y="4154222"/>
            <a:ext cx="2929293" cy="2420904"/>
          </a:xfrm>
          <a:prstGeom prst="rect">
            <a:avLst/>
          </a:prstGeom>
          <a:noFill/>
          <a:effectLst>
            <a:softEdge rad="1778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1828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3665" y="5386463"/>
            <a:ext cx="1509434" cy="1180605"/>
          </a:xfrm>
          <a:prstGeom prst="rect">
            <a:avLst/>
          </a:prstGeom>
          <a:noFill/>
          <a:ln w="15875">
            <a:solidFill>
              <a:srgbClr val="C00000"/>
            </a:solidFill>
            <a:miter lim="800000"/>
            <a:headEnd/>
            <a:tailEnd/>
          </a:ln>
          <a:effectLst>
            <a:innerShdw blurRad="63500" dist="50800" dir="2700000">
              <a:prstClr val="black">
                <a:alpha val="50000"/>
              </a:prstClr>
            </a:innerShdw>
          </a:effectLst>
          <a:extLst>
            <a:ext uri="{909E8E84-426E-40DD-AFC4-6F175D3DCCD1}">
              <a14:hiddenFill xmlns:a14="http://schemas.microsoft.com/office/drawing/2010/main">
                <a:solidFill>
                  <a:schemeClr val="accent1"/>
                </a:solidFill>
              </a14:hiddenFill>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1207" y="4652011"/>
            <a:ext cx="2005049" cy="1915057"/>
          </a:xfrm>
          <a:prstGeom prst="rect">
            <a:avLst/>
          </a:prstGeom>
          <a:noFill/>
          <a:ln w="15875">
            <a:solidFill>
              <a:srgbClr val="C00000"/>
            </a:solidFill>
            <a:miter lim="800000"/>
            <a:headEnd/>
            <a:tailEnd/>
          </a:ln>
          <a:effectLst>
            <a:innerShdw blurRad="63500" dist="50800" dir="2700000">
              <a:prstClr val="black">
                <a:alpha val="50000"/>
              </a:prstClr>
            </a:innerShdw>
          </a:effectLst>
          <a:extLst>
            <a:ext uri="{909E8E84-426E-40DD-AFC4-6F175D3DCCD1}">
              <a14:hiddenFill xmlns:a14="http://schemas.microsoft.com/office/drawing/2010/main">
                <a:solidFill>
                  <a:schemeClr val="accent1"/>
                </a:solidFill>
              </a14:hiddenFill>
            </a:ext>
          </a:extLst>
        </p:spPr>
      </p:pic>
      <p:sp>
        <p:nvSpPr>
          <p:cNvPr id="2" name="Прямоугольник 1"/>
          <p:cNvSpPr/>
          <p:nvPr/>
        </p:nvSpPr>
        <p:spPr>
          <a:xfrm>
            <a:off x="107504" y="70391"/>
            <a:ext cx="8819350" cy="369332"/>
          </a:xfrm>
          <a:prstGeom prst="rect">
            <a:avLst/>
          </a:prstGeom>
        </p:spPr>
        <p:txBody>
          <a:bodyPr wrap="square">
            <a:spAutoFit/>
          </a:bodyPr>
          <a:lstStyle/>
          <a:p>
            <a:r>
              <a:rPr lang="ru-RU" dirty="0" smtClean="0">
                <a:solidFill>
                  <a:prstClr val="black"/>
                </a:solidFill>
              </a:rPr>
              <a:t>8. Опубликование </a:t>
            </a:r>
            <a:r>
              <a:rPr lang="ru-RU" dirty="0">
                <a:solidFill>
                  <a:prstClr val="black"/>
                </a:solidFill>
              </a:rPr>
              <a:t>электронных форм племенных свидетельств </a:t>
            </a:r>
            <a:r>
              <a:rPr lang="ru-RU" dirty="0" smtClean="0">
                <a:solidFill>
                  <a:prstClr val="black"/>
                </a:solidFill>
              </a:rPr>
              <a:t>через </a:t>
            </a:r>
            <a:r>
              <a:rPr lang="en-US" dirty="0" smtClean="0">
                <a:solidFill>
                  <a:prstClr val="black"/>
                </a:solidFill>
              </a:rPr>
              <a:t>web</a:t>
            </a:r>
            <a:r>
              <a:rPr lang="ru-RU" dirty="0" smtClean="0">
                <a:solidFill>
                  <a:prstClr val="black"/>
                </a:solidFill>
              </a:rPr>
              <a:t>-приложение</a:t>
            </a:r>
            <a:endParaRPr lang="ru-RU" dirty="0"/>
          </a:p>
        </p:txBody>
      </p:sp>
      <p:pic>
        <p:nvPicPr>
          <p:cNvPr id="3" name="Picture 4"/>
          <p:cNvPicPr>
            <a:picLocks noChangeAspect="1" noChangeArrowheads="1"/>
          </p:cNvPicPr>
          <p:nvPr/>
        </p:nvPicPr>
        <p:blipFill>
          <a:blip r:embed="rId4"/>
          <a:srcRect/>
          <a:stretch>
            <a:fillRect/>
          </a:stretch>
        </p:blipFill>
        <p:spPr bwMode="auto">
          <a:xfrm>
            <a:off x="681781" y="980728"/>
            <a:ext cx="8349668" cy="1814812"/>
          </a:xfrm>
          <a:prstGeom prst="rect">
            <a:avLst/>
          </a:prstGeom>
          <a:ln w="28575">
            <a:solidFill>
              <a:srgbClr val="00376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839" y="2372616"/>
            <a:ext cx="4680520" cy="4473009"/>
          </a:xfrm>
          <a:prstGeom prst="rect">
            <a:avLst/>
          </a:prstGeom>
          <a:noFill/>
          <a:ln w="19050">
            <a:solidFill>
              <a:srgbClr val="C00000"/>
            </a:solidFill>
            <a:miter lim="800000"/>
            <a:headEnd/>
            <a:tailEnd/>
          </a:ln>
          <a:effectLst>
            <a:innerShdw blurRad="63500" dist="50800" dir="2700000">
              <a:prstClr val="black">
                <a:alpha val="50000"/>
              </a:prstClr>
            </a:innerShdw>
          </a:effectLst>
          <a:extLst>
            <a:ext uri="{909E8E84-426E-40DD-AFC4-6F175D3DCCD1}">
              <a14:hiddenFill xmlns:a14="http://schemas.microsoft.com/office/drawing/2010/main">
                <a:solidFill>
                  <a:schemeClr val="accent1"/>
                </a:solidFill>
              </a14:hiddenFill>
            </a:ext>
          </a:extLst>
        </p:spPr>
      </p:pic>
      <p:pic>
        <p:nvPicPr>
          <p:cNvPr id="8" name="Picture 2" descr="https://pixabay.com/static/uploads/photo/2014/05/26/10/43/cow-354428_640.jpg"/>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863665" y="3018832"/>
            <a:ext cx="2280335" cy="1749445"/>
          </a:xfrm>
          <a:prstGeom prst="rect">
            <a:avLst/>
          </a:prstGeom>
          <a:noFill/>
          <a:effectLst>
            <a:softEdge rad="292100"/>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995936" y="506289"/>
            <a:ext cx="3312368" cy="369332"/>
          </a:xfrm>
          <a:prstGeom prst="rect">
            <a:avLst/>
          </a:prstGeom>
          <a:noFill/>
        </p:spPr>
        <p:txBody>
          <a:bodyPr wrap="square" rtlCol="0">
            <a:spAutoFit/>
          </a:bodyPr>
          <a:lstStyle/>
          <a:p>
            <a:r>
              <a:rPr lang="ru-RU" dirty="0" smtClean="0">
                <a:solidFill>
                  <a:srgbClr val="C00000"/>
                </a:solidFill>
              </a:rPr>
              <a:t>Уровень Комитета</a:t>
            </a:r>
            <a:endParaRPr lang="ru-RU" dirty="0">
              <a:solidFill>
                <a:srgbClr val="C00000"/>
              </a:solidFill>
            </a:endParaRPr>
          </a:p>
        </p:txBody>
      </p:sp>
    </p:spTree>
    <p:extLst>
      <p:ext uri="{BB962C8B-B14F-4D97-AF65-F5344CB8AC3E}">
        <p14:creationId xmlns:p14="http://schemas.microsoft.com/office/powerpoint/2010/main" val="20702335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736252"/>
            <a:ext cx="7776840" cy="4832573"/>
          </a:xfrm>
          <a:prstGeom prst="rect">
            <a:avLst/>
          </a:prstGeom>
          <a:noFill/>
          <a:ln w="19050">
            <a:solidFill>
              <a:srgbClr val="C00000"/>
            </a:solidFill>
            <a:miter lim="800000"/>
            <a:headEnd/>
            <a:tailEnd/>
          </a:ln>
          <a:effectLst>
            <a:innerShdw blurRad="63500" dist="50800" dir="2700000">
              <a:prstClr val="black">
                <a:alpha val="50000"/>
              </a:prstClr>
            </a:innerShdw>
          </a:effectLst>
          <a:extLst>
            <a:ext uri="{909E8E84-426E-40DD-AFC4-6F175D3DCCD1}">
              <a14:hiddenFill xmlns:a14="http://schemas.microsoft.com/office/drawing/2010/main">
                <a:solidFill>
                  <a:schemeClr val="accent1"/>
                </a:solidFill>
              </a14:hiddenFill>
            </a:ext>
          </a:extLst>
        </p:spPr>
      </p:pic>
      <p:sp>
        <p:nvSpPr>
          <p:cNvPr id="3" name="Прямоугольник 2"/>
          <p:cNvSpPr/>
          <p:nvPr/>
        </p:nvSpPr>
        <p:spPr>
          <a:xfrm>
            <a:off x="251520" y="188640"/>
            <a:ext cx="8136904" cy="1569660"/>
          </a:xfrm>
          <a:prstGeom prst="rect">
            <a:avLst/>
          </a:prstGeom>
        </p:spPr>
        <p:txBody>
          <a:bodyPr wrap="square">
            <a:spAutoFit/>
          </a:bodyPr>
          <a:lstStyle/>
          <a:p>
            <a:pPr algn="just"/>
            <a:r>
              <a:rPr lang="ru-RU" sz="1600" dirty="0" smtClean="0"/>
              <a:t>В рамках технического задания для выполнения Государственного  контракта на </a:t>
            </a:r>
            <a:r>
              <a:rPr lang="ru-RU" sz="1600" dirty="0"/>
              <a:t>оказание услуг по информационному сопровождению  деятельности комитета по агропромышленному и </a:t>
            </a:r>
            <a:r>
              <a:rPr lang="ru-RU" sz="1600" dirty="0" err="1"/>
              <a:t>рыбохозяйственному</a:t>
            </a:r>
            <a:r>
              <a:rPr lang="ru-RU" sz="1600" dirty="0"/>
              <a:t>  комплексу  Ленинградской области в  сфере (области) племенного </a:t>
            </a:r>
            <a:r>
              <a:rPr lang="ru-RU" sz="1600" dirty="0" smtClean="0"/>
              <a:t>животноводства ООО РЦ «ПЛИНОР» осуществляет сбор данных по племенным животным ЛО, их актуализацию и обеспечивает доступ к РЕЕСТРУ ПЛЕМЕННЫХ ЖИВОТНЫХ В </a:t>
            </a:r>
            <a:r>
              <a:rPr lang="en-US" sz="1600" dirty="0" smtClean="0"/>
              <a:t>Web-</a:t>
            </a:r>
            <a:r>
              <a:rPr lang="ru-RU" sz="1600" dirty="0" smtClean="0"/>
              <a:t>приложении Комитета</a:t>
            </a:r>
            <a:endParaRPr lang="ru-RU" sz="1600" dirty="0"/>
          </a:p>
        </p:txBody>
      </p:sp>
    </p:spTree>
    <p:extLst>
      <p:ext uri="{BB962C8B-B14F-4D97-AF65-F5344CB8AC3E}">
        <p14:creationId xmlns:p14="http://schemas.microsoft.com/office/powerpoint/2010/main" val="23603353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ph idx="1"/>
          </p:nvPr>
        </p:nvSpPr>
        <p:spPr>
          <a:xfrm>
            <a:off x="2123728" y="1559039"/>
            <a:ext cx="4115627" cy="1728192"/>
          </a:xfrm>
          <a:solidFill>
            <a:schemeClr val="bg1">
              <a:alpha val="29019"/>
            </a:schemeClr>
          </a:solidFill>
          <a:ln w="22225">
            <a:noFill/>
            <a:round/>
            <a:headEnd/>
            <a:tailEnd/>
          </a:ln>
        </p:spPr>
        <p:txBody>
          <a:bodyPr>
            <a:normAutofit/>
          </a:bodyPr>
          <a:lstStyle/>
          <a:p>
            <a:pPr marL="609600" indent="-609600" eaLnBrk="1" hangingPunct="1">
              <a:lnSpc>
                <a:spcPct val="85000"/>
              </a:lnSpc>
              <a:buFont typeface="Arial" pitchFamily="34" charset="0"/>
              <a:buNone/>
            </a:pPr>
            <a:r>
              <a:rPr lang="ru-RU" altLang="ru-RU" sz="1600" dirty="0" smtClean="0">
                <a:solidFill>
                  <a:srgbClr val="003760"/>
                </a:solidFill>
              </a:rPr>
              <a:t>           - Структура стада </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Выбраковка и племенная продажа</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Анализ работы по животноводству</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Основные показатели работы отрасли</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Информация воспроизводству</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Продажа племенного скота </a:t>
            </a:r>
          </a:p>
          <a:p>
            <a:pPr marL="609600" indent="-609600" eaLnBrk="1" hangingPunct="1">
              <a:lnSpc>
                <a:spcPct val="85000"/>
              </a:lnSpc>
              <a:spcBef>
                <a:spcPts val="200"/>
              </a:spcBef>
              <a:buFont typeface="Arial" pitchFamily="34" charset="0"/>
              <a:buNone/>
            </a:pPr>
            <a:r>
              <a:rPr lang="ru-RU" altLang="ru-RU" sz="1600" dirty="0" smtClean="0">
                <a:solidFill>
                  <a:srgbClr val="003760"/>
                </a:solidFill>
              </a:rPr>
              <a:t>           - Закупка племенного скота</a:t>
            </a:r>
          </a:p>
          <a:p>
            <a:pPr marL="609600" indent="-609600" eaLnBrk="1" hangingPunct="1">
              <a:lnSpc>
                <a:spcPct val="85000"/>
              </a:lnSpc>
              <a:spcBef>
                <a:spcPts val="200"/>
              </a:spcBef>
              <a:buFont typeface="Arial" pitchFamily="34" charset="0"/>
              <a:buNone/>
            </a:pPr>
            <a:endParaRPr lang="ru-RU" altLang="ru-RU" sz="200" dirty="0" smtClean="0">
              <a:solidFill>
                <a:srgbClr val="003760"/>
              </a:solidFill>
            </a:endParaRPr>
          </a:p>
        </p:txBody>
      </p:sp>
      <p:sp>
        <p:nvSpPr>
          <p:cNvPr id="5" name="Прямоугольник 4"/>
          <p:cNvSpPr/>
          <p:nvPr/>
        </p:nvSpPr>
        <p:spPr>
          <a:xfrm>
            <a:off x="345959" y="260648"/>
            <a:ext cx="8208912" cy="1200329"/>
          </a:xfrm>
          <a:prstGeom prst="rect">
            <a:avLst/>
          </a:prstGeom>
          <a:ln w="22225" cmpd="dbl">
            <a:solidFill>
              <a:schemeClr val="tx2">
                <a:lumMod val="40000"/>
                <a:lumOff val="60000"/>
              </a:schemeClr>
            </a:solidFill>
          </a:ln>
          <a:effectLst>
            <a:glow rad="127000">
              <a:schemeClr val="tx2">
                <a:lumMod val="40000"/>
                <a:lumOff val="60000"/>
                <a:alpha val="45000"/>
              </a:schemeClr>
            </a:glow>
          </a:effectLst>
        </p:spPr>
        <p:txBody>
          <a:bodyPr wrap="square">
            <a:spAutoFit/>
          </a:bodyPr>
          <a:lstStyle/>
          <a:p>
            <a:pPr algn="just"/>
            <a:r>
              <a:rPr lang="ru-RU" altLang="ru-RU" dirty="0" smtClean="0"/>
              <a:t>По заказу  отдела  развития животноводства Комитета по АПК и РК Ленинградской области, ООО «РЦ «ПЛИНОР» на основе </a:t>
            </a:r>
            <a:r>
              <a:rPr lang="ru-RU" dirty="0" smtClean="0"/>
              <a:t>информационно-аналитической базы животноводства </a:t>
            </a:r>
            <a:r>
              <a:rPr lang="ru-RU" altLang="ru-RU" dirty="0" smtClean="0"/>
              <a:t>в рамках оказания услуг по аутсорсингу  ежемесячно формирует зоотехническую отчетность:</a:t>
            </a:r>
            <a:endParaRPr lang="ru-RU"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3300447"/>
            <a:ext cx="4716587" cy="3537441"/>
          </a:xfrm>
          <a:prstGeom prst="rect">
            <a:avLst/>
          </a:prstGeom>
          <a:noFill/>
          <a:ln>
            <a:noFill/>
          </a:ln>
          <a:effectLst>
            <a:outerShdw dist="35921" dir="2700000" algn="ctr" rotWithShape="0">
              <a:schemeClr val="bg2"/>
            </a:outerShdw>
            <a:softEdge rad="2413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24798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07165" y="18745"/>
            <a:ext cx="6201678" cy="646331"/>
          </a:xfrm>
          <a:prstGeom prst="rect">
            <a:avLst/>
          </a:prstGeom>
        </p:spPr>
        <p:txBody>
          <a:bodyPr wrap="square">
            <a:spAutoFit/>
          </a:bodyPr>
          <a:lstStyle/>
          <a:p>
            <a:r>
              <a:rPr lang="ru-RU" b="1" dirty="0"/>
              <a:t>Подготовка данных и актуализация оперативной ежемесячной, итоговой (годовой) сводной </a:t>
            </a:r>
            <a:r>
              <a:rPr lang="ru-RU" b="1" dirty="0" smtClean="0"/>
              <a:t> отчетности. </a:t>
            </a:r>
            <a:endParaRPr lang="ru-RU" b="1" dirty="0"/>
          </a:p>
        </p:txBody>
      </p:sp>
      <p:sp>
        <p:nvSpPr>
          <p:cNvPr id="5" name="TextBox 4"/>
          <p:cNvSpPr txBox="1"/>
          <p:nvPr/>
        </p:nvSpPr>
        <p:spPr>
          <a:xfrm>
            <a:off x="2916257" y="674167"/>
            <a:ext cx="3312368" cy="369332"/>
          </a:xfrm>
          <a:prstGeom prst="rect">
            <a:avLst/>
          </a:prstGeom>
          <a:noFill/>
        </p:spPr>
        <p:txBody>
          <a:bodyPr wrap="square" rtlCol="0">
            <a:spAutoFit/>
          </a:bodyPr>
          <a:lstStyle/>
          <a:p>
            <a:r>
              <a:rPr lang="ru-RU" dirty="0" smtClean="0">
                <a:solidFill>
                  <a:srgbClr val="C00000"/>
                </a:solidFill>
              </a:rPr>
              <a:t>Уровень хозяйства</a:t>
            </a:r>
            <a:endParaRPr lang="ru-RU" dirty="0">
              <a:solidFill>
                <a:srgbClr val="C00000"/>
              </a:solidFill>
            </a:endParaRPr>
          </a:p>
        </p:txBody>
      </p:sp>
      <p:sp>
        <p:nvSpPr>
          <p:cNvPr id="7" name="TextBox 6"/>
          <p:cNvSpPr txBox="1"/>
          <p:nvPr/>
        </p:nvSpPr>
        <p:spPr>
          <a:xfrm>
            <a:off x="179512" y="1043499"/>
            <a:ext cx="8856984" cy="646331"/>
          </a:xfrm>
          <a:prstGeom prst="rect">
            <a:avLst/>
          </a:prstGeom>
          <a:noFill/>
        </p:spPr>
        <p:txBody>
          <a:bodyPr wrap="square" rtlCol="0">
            <a:spAutoFit/>
          </a:bodyPr>
          <a:lstStyle/>
          <a:p>
            <a:r>
              <a:rPr lang="ru-RU" dirty="0" smtClean="0"/>
              <a:t>1. Автоматическое формирование отчетных документов по данным первичного племенного учета в приложении «Итоги за месяц».</a:t>
            </a:r>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687" y="2037684"/>
            <a:ext cx="8065779" cy="4087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179512" y="1668352"/>
            <a:ext cx="7992888" cy="369332"/>
          </a:xfrm>
          <a:prstGeom prst="rect">
            <a:avLst/>
          </a:prstGeom>
          <a:noFill/>
        </p:spPr>
        <p:txBody>
          <a:bodyPr wrap="square" rtlCol="0">
            <a:spAutoFit/>
          </a:bodyPr>
          <a:lstStyle/>
          <a:p>
            <a:r>
              <a:rPr lang="ru-RU" dirty="0" smtClean="0"/>
              <a:t>3. </a:t>
            </a:r>
            <a:r>
              <a:rPr lang="ru-RU" dirty="0"/>
              <a:t>В РИСЦ передается база данных </a:t>
            </a:r>
            <a:r>
              <a:rPr lang="ru-RU" dirty="0" smtClean="0"/>
              <a:t>по </a:t>
            </a:r>
            <a:r>
              <a:rPr lang="ru-RU" dirty="0"/>
              <a:t>средством сети Интернет.</a:t>
            </a:r>
          </a:p>
        </p:txBody>
      </p:sp>
      <p:pic>
        <p:nvPicPr>
          <p:cNvPr id="11"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4653136"/>
            <a:ext cx="3384376" cy="2141007"/>
          </a:xfrm>
          <a:prstGeom prst="rect">
            <a:avLst/>
          </a:prstGeom>
          <a:solidFill>
            <a:srgbClr val="C00000"/>
          </a:solidFill>
          <a:ln w="15875">
            <a:solidFill>
              <a:srgbClr val="C00000"/>
            </a:solidFill>
          </a:ln>
          <a:effectLst>
            <a:innerShdw blurRad="63500" dist="50800" dir="2700000">
              <a:prstClr val="black">
                <a:alpha val="50000"/>
              </a:prstClr>
            </a:innerShdw>
          </a:effectLst>
          <a:extLst/>
        </p:spPr>
      </p:pic>
    </p:spTree>
    <p:extLst>
      <p:ext uri="{BB962C8B-B14F-4D97-AF65-F5344CB8AC3E}">
        <p14:creationId xmlns:p14="http://schemas.microsoft.com/office/powerpoint/2010/main" val="13160058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331640" y="44624"/>
            <a:ext cx="6201678" cy="646331"/>
          </a:xfrm>
          <a:prstGeom prst="rect">
            <a:avLst/>
          </a:prstGeom>
        </p:spPr>
        <p:txBody>
          <a:bodyPr wrap="square">
            <a:spAutoFit/>
          </a:bodyPr>
          <a:lstStyle/>
          <a:p>
            <a:r>
              <a:rPr lang="ru-RU" dirty="0"/>
              <a:t>Подготовка данных и актуализация оперативной ежемесячной, итоговой (годовой) сводной </a:t>
            </a:r>
          </a:p>
        </p:txBody>
      </p:sp>
      <p:sp>
        <p:nvSpPr>
          <p:cNvPr id="6" name="TextBox 5"/>
          <p:cNvSpPr txBox="1"/>
          <p:nvPr/>
        </p:nvSpPr>
        <p:spPr>
          <a:xfrm>
            <a:off x="2916257" y="674167"/>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7" name="Прямоугольник 6"/>
          <p:cNvSpPr/>
          <p:nvPr/>
        </p:nvSpPr>
        <p:spPr>
          <a:xfrm>
            <a:off x="503989" y="1026094"/>
            <a:ext cx="8136903" cy="646331"/>
          </a:xfrm>
          <a:prstGeom prst="rect">
            <a:avLst/>
          </a:prstGeom>
        </p:spPr>
        <p:txBody>
          <a:bodyPr wrap="square">
            <a:spAutoFit/>
          </a:bodyPr>
          <a:lstStyle/>
          <a:p>
            <a:r>
              <a:rPr lang="ru-RU" dirty="0" smtClean="0"/>
              <a:t>1. Тест базы. Отслеживание </a:t>
            </a:r>
            <a:r>
              <a:rPr lang="ru-RU" dirty="0"/>
              <a:t>наличия показателей для формирования сводной оперативной информации</a:t>
            </a:r>
            <a:r>
              <a:rPr lang="en-US" dirty="0" smtClean="0"/>
              <a:t>.</a:t>
            </a:r>
            <a:r>
              <a:rPr lang="ru-RU" dirty="0" smtClean="0"/>
              <a:t> Проверка на логические увязки.</a:t>
            </a:r>
            <a:endParaRPr lang="ru-RU" dirty="0"/>
          </a:p>
        </p:txBody>
      </p:sp>
      <p:sp>
        <p:nvSpPr>
          <p:cNvPr id="8" name="Прямоугольник 7"/>
          <p:cNvSpPr/>
          <p:nvPr/>
        </p:nvSpPr>
        <p:spPr>
          <a:xfrm>
            <a:off x="755576" y="1700799"/>
            <a:ext cx="8136903" cy="2862322"/>
          </a:xfrm>
          <a:prstGeom prst="rect">
            <a:avLst/>
          </a:prstGeom>
        </p:spPr>
        <p:txBody>
          <a:bodyPr wrap="square">
            <a:spAutoFit/>
          </a:bodyPr>
          <a:lstStyle/>
          <a:p>
            <a:r>
              <a:rPr lang="ru-RU" dirty="0" smtClean="0"/>
              <a:t>2. Уведомление </a:t>
            </a:r>
            <a:r>
              <a:rPr lang="ru-RU" dirty="0"/>
              <a:t>хозяйства о наличии выявленных </a:t>
            </a:r>
            <a:r>
              <a:rPr lang="ru-RU" dirty="0" smtClean="0"/>
              <a:t>ошибок</a:t>
            </a:r>
          </a:p>
          <a:p>
            <a:endParaRPr lang="ru-RU" dirty="0" smtClean="0"/>
          </a:p>
          <a:p>
            <a:endParaRPr lang="ru-RU" dirty="0"/>
          </a:p>
          <a:p>
            <a:endParaRPr lang="ru-RU" dirty="0"/>
          </a:p>
          <a:p>
            <a:endParaRPr lang="ru-RU" dirty="0" smtClean="0"/>
          </a:p>
          <a:p>
            <a:endParaRPr lang="ru-RU" dirty="0"/>
          </a:p>
          <a:p>
            <a:endParaRPr lang="ru-RU" dirty="0" smtClean="0"/>
          </a:p>
          <a:p>
            <a:endParaRPr lang="ru-RU" dirty="0"/>
          </a:p>
          <a:p>
            <a:endParaRPr lang="ru-RU" dirty="0" smtClean="0"/>
          </a:p>
          <a:p>
            <a:r>
              <a:rPr lang="ru-RU" dirty="0" smtClean="0"/>
              <a:t>3. Повторная проверка </a:t>
            </a:r>
            <a:r>
              <a:rPr lang="ru-RU" dirty="0"/>
              <a:t>данных после устранения хозяйством ошибок</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297" y="4563121"/>
            <a:ext cx="3629025" cy="2266950"/>
          </a:xfrm>
          <a:prstGeom prst="rect">
            <a:avLst/>
          </a:prstGeom>
          <a:noFill/>
          <a:ln w="19050">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2017535"/>
            <a:ext cx="4933950" cy="2228850"/>
          </a:xfrm>
          <a:prstGeom prst="rect">
            <a:avLst/>
          </a:prstGeom>
          <a:noFill/>
          <a:ln w="19050">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2.bp.blogspot.com/-J1kol-_x_aU/UuYb9BxYslI/AAAAAAAAAmg/ZHVnJGleKXw/s1600/1920x1200_671403_%5Bwww.ArtFile.ru%5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9627" y="4534854"/>
            <a:ext cx="3664373" cy="2290233"/>
          </a:xfrm>
          <a:prstGeom prst="rect">
            <a:avLst/>
          </a:prstGeom>
          <a:noFill/>
          <a:effectLst>
            <a:softEdge rad="3429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94883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4906156"/>
            <a:ext cx="3188728" cy="1839036"/>
          </a:xfrm>
          <a:prstGeom prst="rect">
            <a:avLst/>
          </a:prstGeom>
          <a:solidFill>
            <a:srgbClr val="C00000"/>
          </a:solidFill>
          <a:ln w="15875">
            <a:solidFill>
              <a:srgbClr val="C00000"/>
            </a:solidFill>
          </a:ln>
          <a:effectLst>
            <a:innerShdw blurRad="63500" dist="50800" dir="2700000">
              <a:prstClr val="black">
                <a:alpha val="50000"/>
              </a:prstClr>
            </a:innerShdw>
          </a:effectLst>
          <a:extLst/>
        </p:spPr>
      </p:pic>
      <p:pic>
        <p:nvPicPr>
          <p:cNvPr id="2" name="Picture 5"/>
          <p:cNvPicPr>
            <a:picLocks noChangeAspect="1" noChangeArrowheads="1"/>
          </p:cNvPicPr>
          <p:nvPr/>
        </p:nvPicPr>
        <p:blipFill>
          <a:blip r:embed="rId3"/>
          <a:srcRect/>
          <a:stretch>
            <a:fillRect/>
          </a:stretch>
        </p:blipFill>
        <p:spPr bwMode="auto">
          <a:xfrm>
            <a:off x="5089816" y="625368"/>
            <a:ext cx="3811519" cy="847246"/>
          </a:xfrm>
          <a:prstGeom prst="rect">
            <a:avLst/>
          </a:prstGeom>
          <a:ln w="28575">
            <a:solidFill>
              <a:srgbClr val="00376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8227" y="3645024"/>
            <a:ext cx="4977870" cy="3085498"/>
          </a:xfrm>
          <a:prstGeom prst="rect">
            <a:avLst/>
          </a:prstGeom>
          <a:solidFill>
            <a:srgbClr val="C00000"/>
          </a:solidFill>
          <a:ln w="15875">
            <a:solidFill>
              <a:srgbClr val="C00000"/>
            </a:solidFill>
          </a:ln>
          <a:effectLst>
            <a:innerShdw blurRad="63500" dist="50800" dir="2700000">
              <a:prstClr val="black">
                <a:alpha val="50000"/>
              </a:prstClr>
            </a:innerShdw>
          </a:effectLst>
          <a:extLst/>
        </p:spPr>
      </p:pic>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020" y="1260035"/>
            <a:ext cx="4932547" cy="3675527"/>
          </a:xfrm>
          <a:prstGeom prst="rect">
            <a:avLst/>
          </a:prstGeom>
          <a:noFill/>
          <a:ln w="15875">
            <a:solidFill>
              <a:srgbClr val="C00000"/>
            </a:solidFill>
            <a:miter lim="800000"/>
            <a:headEnd/>
            <a:tailEnd/>
          </a:ln>
          <a:effectLst>
            <a:innerShdw blurRad="63500" dist="50800" dir="2700000">
              <a:prstClr val="black">
                <a:alpha val="50000"/>
              </a:prstClr>
            </a:innerShdw>
          </a:effectLst>
          <a:extLst>
            <a:ext uri="{909E8E84-426E-40DD-AFC4-6F175D3DCCD1}">
              <a14:hiddenFill xmlns:a14="http://schemas.microsoft.com/office/drawing/2010/main">
                <a:solidFill>
                  <a:schemeClr val="accent1"/>
                </a:solidFill>
              </a14:hiddenFill>
            </a:ext>
          </a:extLst>
        </p:spPr>
      </p:pic>
      <p:pic>
        <p:nvPicPr>
          <p:cNvPr id="5" name="Picture 2" descr="https://global.crv4all.com/79563/68035/285857"/>
          <p:cNvPicPr>
            <a:picLocks noChangeAspect="1" noChangeArrowheads="1"/>
          </p:cNvPicPr>
          <p:nvPr/>
        </p:nvPicPr>
        <p:blipFill>
          <a:blip r:embed="rId6" cstate="print">
            <a:extLst>
              <a:ext uri="{BEBA8EAE-BF5A-486C-A8C5-ECC9F3942E4B}">
                <a14:imgProps xmlns:a14="http://schemas.microsoft.com/office/drawing/2010/main">
                  <a14:imgLayer r:embed="rId7">
                    <a14:imgEffect>
                      <a14:saturation sat="62000"/>
                    </a14:imgEffect>
                  </a14:imgLayer>
                </a14:imgProps>
              </a:ext>
              <a:ext uri="{28A0092B-C50C-407E-A947-70E740481C1C}">
                <a14:useLocalDpi xmlns:a14="http://schemas.microsoft.com/office/drawing/2010/main" val="0"/>
              </a:ext>
            </a:extLst>
          </a:blip>
          <a:srcRect/>
          <a:stretch>
            <a:fillRect/>
          </a:stretch>
        </p:blipFill>
        <p:spPr bwMode="auto">
          <a:xfrm>
            <a:off x="5796136" y="1556792"/>
            <a:ext cx="2880320" cy="1913048"/>
          </a:xfrm>
          <a:prstGeom prst="rect">
            <a:avLst/>
          </a:prstGeom>
          <a:noFill/>
          <a:effectLst>
            <a:softEdge rad="2286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539552" y="-59005"/>
            <a:ext cx="8280920" cy="923330"/>
          </a:xfrm>
          <a:prstGeom prst="rect">
            <a:avLst/>
          </a:prstGeom>
        </p:spPr>
        <p:txBody>
          <a:bodyPr wrap="square">
            <a:spAutoFit/>
          </a:bodyPr>
          <a:lstStyle/>
          <a:p>
            <a:r>
              <a:rPr lang="ru-RU" dirty="0">
                <a:solidFill>
                  <a:prstClr val="black"/>
                </a:solidFill>
              </a:rPr>
              <a:t>Опубликование </a:t>
            </a:r>
            <a:r>
              <a:rPr lang="ru-RU" dirty="0"/>
              <a:t>оперативной ежемесячной, итоговой (годовой) сводной </a:t>
            </a:r>
            <a:r>
              <a:rPr lang="ru-RU" dirty="0" smtClean="0"/>
              <a:t>отчетности, свода бонитировки </a:t>
            </a:r>
            <a:r>
              <a:rPr lang="ru-RU" dirty="0">
                <a:solidFill>
                  <a:prstClr val="black"/>
                </a:solidFill>
              </a:rPr>
              <a:t>через </a:t>
            </a:r>
            <a:r>
              <a:rPr lang="en-US" dirty="0">
                <a:solidFill>
                  <a:prstClr val="black"/>
                </a:solidFill>
              </a:rPr>
              <a:t>web</a:t>
            </a:r>
            <a:r>
              <a:rPr lang="ru-RU" dirty="0">
                <a:solidFill>
                  <a:prstClr val="black"/>
                </a:solidFill>
              </a:rPr>
              <a:t>-приложение</a:t>
            </a:r>
            <a:endParaRPr lang="ru-RU" dirty="0"/>
          </a:p>
          <a:p>
            <a:endParaRPr lang="ru-RU" dirty="0"/>
          </a:p>
        </p:txBody>
      </p:sp>
      <p:sp>
        <p:nvSpPr>
          <p:cNvPr id="8" name="TextBox 7"/>
          <p:cNvSpPr txBox="1"/>
          <p:nvPr/>
        </p:nvSpPr>
        <p:spPr>
          <a:xfrm>
            <a:off x="1475656" y="606287"/>
            <a:ext cx="3312368" cy="369332"/>
          </a:xfrm>
          <a:prstGeom prst="rect">
            <a:avLst/>
          </a:prstGeom>
          <a:noFill/>
        </p:spPr>
        <p:txBody>
          <a:bodyPr wrap="square" rtlCol="0">
            <a:spAutoFit/>
          </a:bodyPr>
          <a:lstStyle/>
          <a:p>
            <a:r>
              <a:rPr lang="ru-RU" dirty="0" smtClean="0">
                <a:solidFill>
                  <a:srgbClr val="C00000"/>
                </a:solidFill>
              </a:rPr>
              <a:t>Уровень Комитета</a:t>
            </a:r>
            <a:endParaRPr lang="ru-RU" dirty="0">
              <a:solidFill>
                <a:srgbClr val="C00000"/>
              </a:solidFill>
            </a:endParaRPr>
          </a:p>
        </p:txBody>
      </p:sp>
    </p:spTree>
    <p:extLst>
      <p:ext uri="{BB962C8B-B14F-4D97-AF65-F5344CB8AC3E}">
        <p14:creationId xmlns:p14="http://schemas.microsoft.com/office/powerpoint/2010/main" val="5394391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5856" y="620326"/>
            <a:ext cx="3312368" cy="369332"/>
          </a:xfrm>
          <a:prstGeom prst="rect">
            <a:avLst/>
          </a:prstGeom>
          <a:noFill/>
        </p:spPr>
        <p:txBody>
          <a:bodyPr wrap="square" rtlCol="0">
            <a:spAutoFit/>
          </a:bodyPr>
          <a:lstStyle/>
          <a:p>
            <a:r>
              <a:rPr lang="ru-RU" dirty="0" smtClean="0">
                <a:solidFill>
                  <a:srgbClr val="C00000"/>
                </a:solidFill>
              </a:rPr>
              <a:t>Уровень РИСЦ</a:t>
            </a:r>
            <a:endParaRPr lang="ru-RU" dirty="0">
              <a:solidFill>
                <a:srgbClr val="C00000"/>
              </a:solidFill>
            </a:endParaRPr>
          </a:p>
        </p:txBody>
      </p:sp>
      <p:sp>
        <p:nvSpPr>
          <p:cNvPr id="3" name="TextBox 2"/>
          <p:cNvSpPr txBox="1"/>
          <p:nvPr/>
        </p:nvSpPr>
        <p:spPr>
          <a:xfrm>
            <a:off x="2627784" y="188640"/>
            <a:ext cx="5112568" cy="369332"/>
          </a:xfrm>
          <a:prstGeom prst="rect">
            <a:avLst/>
          </a:prstGeom>
          <a:noFill/>
        </p:spPr>
        <p:txBody>
          <a:bodyPr wrap="square" rtlCol="0">
            <a:spAutoFit/>
          </a:bodyPr>
          <a:lstStyle/>
          <a:p>
            <a:r>
              <a:rPr lang="ru-RU" dirty="0" smtClean="0"/>
              <a:t>Сетевой вариант  ИАС Регион </a:t>
            </a:r>
            <a:endParaRPr lang="ru-RU"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989658"/>
            <a:ext cx="8136904" cy="5703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314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69332"/>
            <a:ext cx="5103093" cy="1667937"/>
          </a:xfrm>
          <a:prstGeom prst="rect">
            <a:avLst/>
          </a:prstGeom>
          <a:noFill/>
          <a:ln w="1587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5325" y="1558428"/>
            <a:ext cx="3878957" cy="1877744"/>
          </a:xfrm>
          <a:prstGeom prst="rect">
            <a:avLst/>
          </a:prstGeom>
          <a:noFill/>
          <a:ln w="15875">
            <a:solidFill>
              <a:srgbClr val="0070C0"/>
            </a:solidFill>
            <a:miter lim="800000"/>
            <a:headEnd/>
            <a:tailEnd/>
          </a:ln>
          <a:extLst>
            <a:ext uri="{909E8E84-426E-40DD-AFC4-6F175D3DCCD1}">
              <a14:hiddenFill xmlns:a14="http://schemas.microsoft.com/office/drawing/2010/main">
                <a:solidFill>
                  <a:schemeClr val="accent1"/>
                </a:solidFill>
              </a14:hiddenFill>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130" y="3508957"/>
            <a:ext cx="5132272" cy="1368152"/>
          </a:xfrm>
          <a:prstGeom prst="rect">
            <a:avLst/>
          </a:prstGeom>
          <a:noFill/>
          <a:ln w="1587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pic>
        <p:nvPicPr>
          <p:cNvPr id="922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1097" y="4602970"/>
            <a:ext cx="4105281" cy="2156090"/>
          </a:xfrm>
          <a:prstGeom prst="rect">
            <a:avLst/>
          </a:prstGeom>
          <a:noFill/>
          <a:ln w="1587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sp>
        <p:nvSpPr>
          <p:cNvPr id="2" name="TextBox 1"/>
          <p:cNvSpPr txBox="1"/>
          <p:nvPr/>
        </p:nvSpPr>
        <p:spPr>
          <a:xfrm>
            <a:off x="3225650" y="0"/>
            <a:ext cx="5688632" cy="369332"/>
          </a:xfrm>
          <a:prstGeom prst="rect">
            <a:avLst/>
          </a:prstGeom>
          <a:noFill/>
        </p:spPr>
        <p:txBody>
          <a:bodyPr wrap="square" rtlCol="0">
            <a:spAutoFit/>
          </a:bodyPr>
          <a:lstStyle/>
          <a:p>
            <a:r>
              <a:rPr lang="ru-RU" dirty="0" smtClean="0"/>
              <a:t>Затраты РИСЦ  </a:t>
            </a:r>
            <a:endParaRPr lang="ru-RU" dirty="0"/>
          </a:p>
        </p:txBody>
      </p:sp>
      <p:pic>
        <p:nvPicPr>
          <p:cNvPr id="9" name="Picture 7" descr="http://tvoi.biz/wp-content/uploads/2014/12/%D0%AD%D0%BB%D0%B5%D0%BA%D1%82%D1%80%D0%BE%D0%BD%D0%BD%D1%8B%D0%B9-%D0%BE%D0%B1%D0%BC%D0%B5%D0%BD-%D0%B1%D1%83%D1%85%D0%B3%D0%B0%D0%BB%D1%82%D0%B5%D1%80%D1%81%D0%BA%D0%B8%D0%BC%D0%B8-%D0%B4%D0%BE%D0%BA%D1%83%D0%BC%D0%B5%D0%BD%D1%82%D0%B0%D0%BC%D0%B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9276" y="5028434"/>
            <a:ext cx="2664296" cy="1846505"/>
          </a:xfrm>
          <a:prstGeom prst="rect">
            <a:avLst/>
          </a:prstGeom>
          <a:noFill/>
          <a:effectLst>
            <a:softEdge rad="2286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1718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83383"/>
            <a:ext cx="6696744" cy="4150929"/>
          </a:xfrm>
          <a:prstGeom prst="rect">
            <a:avLst/>
          </a:prstGeom>
          <a:solidFill>
            <a:srgbClr val="C00000"/>
          </a:solidFill>
          <a:ln w="15875">
            <a:solidFill>
              <a:srgbClr val="C00000"/>
            </a:solidFill>
          </a:ln>
          <a:effectLst>
            <a:innerShdw blurRad="63500" dist="50800" dir="2700000">
              <a:prstClr val="black">
                <a:alpha val="50000"/>
              </a:prstClr>
            </a:innerShdw>
          </a:effectLs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1778" y="3140968"/>
            <a:ext cx="5872222" cy="3386688"/>
          </a:xfrm>
          <a:prstGeom prst="rect">
            <a:avLst/>
          </a:prstGeom>
          <a:solidFill>
            <a:srgbClr val="C00000"/>
          </a:solidFill>
          <a:ln w="15875">
            <a:solidFill>
              <a:srgbClr val="C00000"/>
            </a:solidFill>
          </a:ln>
          <a:effectLst>
            <a:innerShdw blurRad="63500" dist="50800" dir="2700000">
              <a:prstClr val="black">
                <a:alpha val="50000"/>
              </a:prstClr>
            </a:innerShdw>
          </a:effectLst>
          <a:extLst/>
        </p:spPr>
      </p:pic>
      <p:sp>
        <p:nvSpPr>
          <p:cNvPr id="2" name="TextBox 1"/>
          <p:cNvSpPr txBox="1"/>
          <p:nvPr/>
        </p:nvSpPr>
        <p:spPr>
          <a:xfrm>
            <a:off x="2807296" y="188640"/>
            <a:ext cx="6336704" cy="369332"/>
          </a:xfrm>
          <a:prstGeom prst="rect">
            <a:avLst/>
          </a:prstGeom>
          <a:noFill/>
        </p:spPr>
        <p:txBody>
          <a:bodyPr wrap="square" rtlCol="0">
            <a:spAutoFit/>
          </a:bodyPr>
          <a:lstStyle/>
          <a:p>
            <a:r>
              <a:rPr lang="ru-RU" dirty="0" smtClean="0"/>
              <a:t>СВОД И АНАЛИЗ БОНИТИРОВКИ</a:t>
            </a:r>
            <a:endParaRPr lang="ru-RU" dirty="0"/>
          </a:p>
        </p:txBody>
      </p:sp>
      <p:pic>
        <p:nvPicPr>
          <p:cNvPr id="4098" name="Picture 2" descr="&amp;Kcy;&amp;acy;&amp;rcy;&amp;tcy;&amp;icy;&amp;ncy;&amp;kcy;&amp;icy; &amp;pcy;&amp;ocy; &amp;zcy;&amp;acy;&amp;pcy;&amp;rcy;&amp;ocy;&amp;scy;&amp;ucy; co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300" y="5013176"/>
            <a:ext cx="2100996" cy="1799854"/>
          </a:xfrm>
          <a:prstGeom prst="rect">
            <a:avLst/>
          </a:prstGeom>
          <a:noFill/>
          <a:effectLst>
            <a:softEdge rad="2159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0996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188640"/>
            <a:ext cx="8964488" cy="923330"/>
          </a:xfrm>
          <a:prstGeom prst="rect">
            <a:avLst/>
          </a:prstGeom>
        </p:spPr>
        <p:txBody>
          <a:bodyPr wrap="square">
            <a:spAutoFit/>
          </a:bodyPr>
          <a:lstStyle/>
          <a:p>
            <a:pPr algn="just"/>
            <a:r>
              <a:rPr lang="ru-RU" dirty="0">
                <a:latin typeface="Times New Roman" panose="02020603050405020304" pitchFamily="18" charset="0"/>
                <a:ea typeface="Calibri" panose="020F0502020204030204" pitchFamily="34" charset="0"/>
              </a:rPr>
              <a:t> </a:t>
            </a:r>
            <a:r>
              <a:rPr lang="ru-RU" b="1" dirty="0">
                <a:latin typeface="Times New Roman" panose="02020603050405020304" pitchFamily="18" charset="0"/>
                <a:ea typeface="Calibri" panose="020F0502020204030204" pitchFamily="34" charset="0"/>
              </a:rPr>
              <a:t>Комитету по агропромышленному и рыбохозяйственному  комплексу Ленинградской области в сфере (области) племенного животноводства предоставлен доступа к </a:t>
            </a:r>
            <a:r>
              <a:rPr lang="ru-RU" b="1" dirty="0">
                <a:solidFill>
                  <a:srgbClr val="0070C0"/>
                </a:solidFill>
                <a:latin typeface="Times New Roman" panose="02020603050405020304" pitchFamily="18" charset="0"/>
                <a:ea typeface="Calibri" panose="020F0502020204030204" pitchFamily="34" charset="0"/>
              </a:rPr>
              <a:t>«Личному кабинету» </a:t>
            </a:r>
            <a:r>
              <a:rPr lang="ru-RU" b="1" dirty="0">
                <a:latin typeface="Times New Roman" panose="02020603050405020304" pitchFamily="18" charset="0"/>
                <a:ea typeface="Calibri" panose="020F0502020204030204" pitchFamily="34" charset="0"/>
              </a:rPr>
              <a:t>на </a:t>
            </a:r>
            <a:r>
              <a:rPr lang="en-US" b="1" dirty="0">
                <a:latin typeface="Times New Roman" panose="02020603050405020304" pitchFamily="18" charset="0"/>
                <a:ea typeface="Calibri" panose="020F0502020204030204" pitchFamily="34" charset="0"/>
              </a:rPr>
              <a:t>web</a:t>
            </a:r>
            <a:r>
              <a:rPr lang="ru-RU" b="1" dirty="0">
                <a:latin typeface="Times New Roman" panose="02020603050405020304" pitchFamily="18" charset="0"/>
                <a:ea typeface="Calibri" panose="020F0502020204030204" pitchFamily="34" charset="0"/>
              </a:rPr>
              <a:t>-сайте ООО «РЦ «ПЛИНОР».</a:t>
            </a:r>
            <a:endParaRPr lang="ru-RU" b="1" dirty="0"/>
          </a:p>
        </p:txBody>
      </p:sp>
      <p:sp>
        <p:nvSpPr>
          <p:cNvPr id="5" name="Прямоугольник 4"/>
          <p:cNvSpPr/>
          <p:nvPr/>
        </p:nvSpPr>
        <p:spPr>
          <a:xfrm>
            <a:off x="395536" y="1340768"/>
            <a:ext cx="8496944" cy="1882567"/>
          </a:xfrm>
          <a:prstGeom prst="rect">
            <a:avLst/>
          </a:prstGeom>
        </p:spPr>
        <p:txBody>
          <a:bodyPr wrap="square">
            <a:spAutoFit/>
          </a:bodyPr>
          <a:lstStyle/>
          <a:p>
            <a:pPr indent="228600" algn="just">
              <a:spcAft>
                <a:spcPts val="0"/>
              </a:spcAft>
            </a:pPr>
            <a:r>
              <a:rPr lang="ru-RU" dirty="0">
                <a:solidFill>
                  <a:srgbClr val="0070C0"/>
                </a:solidFill>
                <a:latin typeface="Times New Roman" panose="02020603050405020304" pitchFamily="18" charset="0"/>
                <a:ea typeface="Calibri" panose="020F0502020204030204" pitchFamily="34" charset="0"/>
              </a:rPr>
              <a:t>«ЛИЧНЫЙ КАБИНЕТ» </a:t>
            </a:r>
            <a:r>
              <a:rPr lang="ru-RU" dirty="0">
                <a:solidFill>
                  <a:srgbClr val="000000"/>
                </a:solidFill>
                <a:latin typeface="Times New Roman" panose="02020603050405020304" pitchFamily="18" charset="0"/>
                <a:ea typeface="Calibri" panose="020F0502020204030204" pitchFamily="34" charset="0"/>
              </a:rPr>
              <a:t>создан как дополнительный сервис для обмена информацией с ООО «РЦ «ПЛИНОР». «Личный кабинет» позволяет: </a:t>
            </a:r>
            <a:endParaRPr lang="ru-RU" dirty="0">
              <a:latin typeface="Times New Roman" panose="02020603050405020304" pitchFamily="18" charset="0"/>
              <a:ea typeface="Calibri" panose="020F0502020204030204" pitchFamily="34" charset="0"/>
            </a:endParaRPr>
          </a:p>
          <a:p>
            <a:pPr indent="228600" algn="just">
              <a:spcAft>
                <a:spcPts val="0"/>
              </a:spcAft>
            </a:pPr>
            <a:r>
              <a:rPr lang="ru-RU" dirty="0">
                <a:solidFill>
                  <a:srgbClr val="000000"/>
                </a:solidFill>
                <a:latin typeface="Times New Roman" panose="02020603050405020304" pitchFamily="18" charset="0"/>
                <a:ea typeface="Calibri" panose="020F0502020204030204" pitchFamily="34" charset="0"/>
              </a:rPr>
              <a:t>- просматривать аналитические материала подготовленные сотрудниками ООО «РЦ «ПЛИНОР» </a:t>
            </a:r>
            <a:endParaRPr lang="ru-RU" dirty="0">
              <a:latin typeface="Times New Roman" panose="02020603050405020304" pitchFamily="18" charset="0"/>
              <a:ea typeface="Calibri" panose="020F0502020204030204" pitchFamily="34" charset="0"/>
            </a:endParaRPr>
          </a:p>
          <a:p>
            <a:pPr marL="123825">
              <a:spcAft>
                <a:spcPts val="1000"/>
              </a:spcAft>
            </a:pPr>
            <a:r>
              <a:rPr lang="ru-RU" dirty="0">
                <a:solidFill>
                  <a:srgbClr val="000000"/>
                </a:solidFill>
                <a:latin typeface="Times New Roman" panose="02020603050405020304" pitchFamily="18" charset="0"/>
                <a:ea typeface="Calibri" panose="020F0502020204030204" pitchFamily="34" charset="0"/>
              </a:rPr>
              <a:t>- просматривать новости от ООО «РЦ «ПЛИНОР»;</a:t>
            </a:r>
            <a:endParaRPr lang="ru-RU" dirty="0">
              <a:latin typeface="Times New Roman" panose="02020603050405020304" pitchFamily="18" charset="0"/>
              <a:ea typeface="Calibri" panose="020F0502020204030204" pitchFamily="34" charset="0"/>
            </a:endParaRPr>
          </a:p>
          <a:p>
            <a:r>
              <a:rPr lang="ru-RU" dirty="0">
                <a:solidFill>
                  <a:srgbClr val="000000"/>
                </a:solidFill>
                <a:latin typeface="Times New Roman" panose="02020603050405020304" pitchFamily="18" charset="0"/>
                <a:ea typeface="Calibri" panose="020F0502020204030204" pitchFamily="34" charset="0"/>
              </a:rPr>
              <a:t> - обменяться сообщениями или файлами с ООО «РЦ «ПЛИНОР»</a:t>
            </a:r>
            <a:endParaRPr lang="ru-RU" dirty="0"/>
          </a:p>
        </p:txBody>
      </p:sp>
      <p:pic>
        <p:nvPicPr>
          <p:cNvPr id="5122" name="Рисунок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4520" y="3589233"/>
            <a:ext cx="7038975" cy="1562100"/>
          </a:xfrm>
          <a:prstGeom prst="rect">
            <a:avLst/>
          </a:prstGeom>
          <a:noFill/>
          <a:ln w="25400">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5123" name="Рисунок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1232" y="5517231"/>
            <a:ext cx="6305550" cy="885825"/>
          </a:xfrm>
          <a:prstGeom prst="rect">
            <a:avLst/>
          </a:prstGeom>
          <a:noFill/>
          <a:ln w="2540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2425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686" y="692696"/>
            <a:ext cx="3132202" cy="4968552"/>
          </a:xfrm>
          <a:prstGeom prst="rect">
            <a:avLst/>
          </a:prstGeom>
          <a:solidFill>
            <a:schemeClr val="bg1"/>
          </a:solidFill>
          <a:ln w="15875">
            <a:solidFill>
              <a:srgbClr val="C00000"/>
            </a:solidFill>
          </a:ln>
          <a:effec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692696"/>
            <a:ext cx="3196455" cy="4968552"/>
          </a:xfrm>
          <a:prstGeom prst="rect">
            <a:avLst/>
          </a:prstGeom>
          <a:solidFill>
            <a:schemeClr val="bg1"/>
          </a:solidFill>
          <a:ln w="15875">
            <a:solidFill>
              <a:srgbClr val="C00000"/>
            </a:solidFill>
          </a:ln>
          <a:effectLst/>
        </p:spPr>
      </p:pic>
      <p:sp>
        <p:nvSpPr>
          <p:cNvPr id="2" name="TextBox 1"/>
          <p:cNvSpPr txBox="1"/>
          <p:nvPr/>
        </p:nvSpPr>
        <p:spPr>
          <a:xfrm>
            <a:off x="1043608" y="204752"/>
            <a:ext cx="6912768" cy="369332"/>
          </a:xfrm>
          <a:prstGeom prst="rect">
            <a:avLst/>
          </a:prstGeom>
          <a:noFill/>
        </p:spPr>
        <p:txBody>
          <a:bodyPr wrap="square" rtlCol="0">
            <a:spAutoFit/>
          </a:bodyPr>
          <a:lstStyle/>
          <a:p>
            <a:r>
              <a:rPr lang="ru-RU" dirty="0" smtClean="0"/>
              <a:t>АНАЛИТИЧЕСКИЕ ДАННЫЕ  ПО ЗАПРОСУ КОМИТЕТА</a:t>
            </a:r>
            <a:endParaRPr lang="ru-RU" dirty="0"/>
          </a:p>
        </p:txBody>
      </p:sp>
      <p:pic>
        <p:nvPicPr>
          <p:cNvPr id="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2930676"/>
            <a:ext cx="2064985" cy="3076734"/>
          </a:xfrm>
          <a:prstGeom prst="rect">
            <a:avLst/>
          </a:prstGeom>
          <a:noFill/>
          <a:ln w="1587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66218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725" y="836613"/>
            <a:ext cx="3687763" cy="2678112"/>
          </a:xfrm>
          <a:prstGeom prst="rect">
            <a:avLst/>
          </a:prstGeom>
          <a:noFill/>
          <a:ln w="22225">
            <a:solidFill>
              <a:srgbClr val="378385">
                <a:alpha val="98822"/>
              </a:srgbClr>
            </a:solidFill>
            <a:miter lim="800000"/>
            <a:headEnd/>
            <a:tailEnd/>
          </a:ln>
          <a:extLst>
            <a:ext uri="{909E8E84-426E-40DD-AFC4-6F175D3DCCD1}">
              <a14:hiddenFill xmlns:a14="http://schemas.microsoft.com/office/drawing/2010/main">
                <a:solidFill>
                  <a:srgbClr val="FFFFFF"/>
                </a:solidFill>
              </a14:hiddenFill>
            </a:ext>
          </a:extLst>
        </p:spPr>
      </p:pic>
      <p:sp>
        <p:nvSpPr>
          <p:cNvPr id="43011" name="Rectangle 3"/>
          <p:cNvSpPr>
            <a:spLocks noGrp="1" noChangeArrowheads="1"/>
          </p:cNvSpPr>
          <p:nvPr>
            <p:ph type="body" idx="4294967295"/>
          </p:nvPr>
        </p:nvSpPr>
        <p:spPr>
          <a:xfrm>
            <a:off x="539750" y="44450"/>
            <a:ext cx="8280400" cy="2881313"/>
          </a:xfrm>
        </p:spPr>
        <p:txBody>
          <a:bodyPr/>
          <a:lstStyle/>
          <a:p>
            <a:pPr marL="0" indent="0" algn="ctr">
              <a:buNone/>
            </a:pPr>
            <a:r>
              <a:rPr lang="ru-RU" altLang="ru-RU" sz="1800" dirty="0" smtClean="0">
                <a:solidFill>
                  <a:srgbClr val="800000"/>
                </a:solidFill>
              </a:rPr>
              <a:t>Для районных управлений сельского хозяйства.</a:t>
            </a:r>
          </a:p>
          <a:p>
            <a:pPr>
              <a:spcBef>
                <a:spcPts val="100"/>
              </a:spcBef>
            </a:pPr>
            <a:endParaRPr lang="ru-RU" altLang="ru-RU" sz="800" dirty="0" smtClean="0">
              <a:solidFill>
                <a:schemeClr val="tx1"/>
              </a:solidFill>
            </a:endParaRPr>
          </a:p>
          <a:p>
            <a:pPr>
              <a:spcBef>
                <a:spcPts val="100"/>
              </a:spcBef>
            </a:pPr>
            <a:r>
              <a:rPr lang="ru-RU" altLang="ru-RU" sz="1400" dirty="0" smtClean="0">
                <a:solidFill>
                  <a:schemeClr val="tx1"/>
                </a:solidFill>
              </a:rPr>
              <a:t>Аналитические материалы:</a:t>
            </a:r>
          </a:p>
          <a:p>
            <a:pPr>
              <a:spcBef>
                <a:spcPts val="100"/>
              </a:spcBef>
            </a:pPr>
            <a:r>
              <a:rPr lang="ru-RU" altLang="ru-RU" sz="1400" dirty="0" smtClean="0">
                <a:solidFill>
                  <a:schemeClr val="tx1"/>
                </a:solidFill>
              </a:rPr>
              <a:t>Структура стад</a:t>
            </a:r>
          </a:p>
          <a:p>
            <a:pPr>
              <a:spcBef>
                <a:spcPts val="100"/>
              </a:spcBef>
            </a:pPr>
            <a:r>
              <a:rPr lang="ru-RU" altLang="ru-RU" sz="1400" dirty="0" smtClean="0">
                <a:solidFill>
                  <a:schemeClr val="tx1"/>
                </a:solidFill>
              </a:rPr>
              <a:t>Выбраковка в племенная продажа</a:t>
            </a:r>
          </a:p>
          <a:p>
            <a:pPr>
              <a:spcBef>
                <a:spcPts val="100"/>
              </a:spcBef>
            </a:pPr>
            <a:r>
              <a:rPr lang="ru-RU" altLang="ru-RU" sz="1400" dirty="0" smtClean="0">
                <a:solidFill>
                  <a:schemeClr val="tx1"/>
                </a:solidFill>
              </a:rPr>
              <a:t>Анализ работы по животноводству</a:t>
            </a:r>
          </a:p>
          <a:p>
            <a:pPr>
              <a:spcBef>
                <a:spcPts val="100"/>
              </a:spcBef>
            </a:pPr>
            <a:r>
              <a:rPr lang="ru-RU" altLang="ru-RU" sz="1400" dirty="0" smtClean="0">
                <a:solidFill>
                  <a:schemeClr val="tx1"/>
                </a:solidFill>
              </a:rPr>
              <a:t>Основные показатели работы отрасли животноводства</a:t>
            </a:r>
          </a:p>
          <a:p>
            <a:pPr>
              <a:spcBef>
                <a:spcPts val="100"/>
              </a:spcBef>
            </a:pPr>
            <a:r>
              <a:rPr lang="ru-RU" altLang="ru-RU" sz="1400" dirty="0" smtClean="0">
                <a:solidFill>
                  <a:schemeClr val="tx1"/>
                </a:solidFill>
              </a:rPr>
              <a:t>Свод по воспроизводству стада</a:t>
            </a:r>
          </a:p>
          <a:p>
            <a:pPr>
              <a:spcBef>
                <a:spcPts val="100"/>
              </a:spcBef>
            </a:pPr>
            <a:r>
              <a:rPr lang="ru-RU" altLang="ru-RU" sz="1400" dirty="0" smtClean="0">
                <a:solidFill>
                  <a:schemeClr val="tx1"/>
                </a:solidFill>
              </a:rPr>
              <a:t>Производство молока</a:t>
            </a:r>
          </a:p>
        </p:txBody>
      </p:sp>
      <p:pic>
        <p:nvPicPr>
          <p:cNvPr id="146438" name="Picture 6"/>
          <p:cNvPicPr>
            <a:picLocks noChangeAspect="1" noChangeArrowheads="1"/>
          </p:cNvPicPr>
          <p:nvPr/>
        </p:nvPicPr>
        <p:blipFill>
          <a:blip r:embed="rId3"/>
          <a:srcRect/>
          <a:stretch>
            <a:fillRect/>
          </a:stretch>
        </p:blipFill>
        <p:spPr bwMode="auto">
          <a:xfrm>
            <a:off x="395288" y="2205038"/>
            <a:ext cx="5219700" cy="2098675"/>
          </a:xfrm>
          <a:prstGeom prst="rect">
            <a:avLst/>
          </a:prstGeom>
          <a:noFill/>
          <a:ln>
            <a:solidFill>
              <a:srgbClr val="378385">
                <a:alpha val="99000"/>
              </a:srgbClr>
            </a:solidFill>
          </a:ln>
          <a:effectLst>
            <a:outerShdw blurRad="50800" dist="63500" dir="13500000" algn="b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6439" name="Picture 7"/>
          <p:cNvPicPr>
            <a:picLocks noChangeAspect="1" noChangeArrowheads="1"/>
          </p:cNvPicPr>
          <p:nvPr/>
        </p:nvPicPr>
        <p:blipFill>
          <a:blip r:embed="rId4"/>
          <a:srcRect/>
          <a:stretch>
            <a:fillRect/>
          </a:stretch>
        </p:blipFill>
        <p:spPr bwMode="auto">
          <a:xfrm>
            <a:off x="3348038" y="4149725"/>
            <a:ext cx="5680075" cy="2425700"/>
          </a:xfrm>
          <a:prstGeom prst="rect">
            <a:avLst/>
          </a:prstGeom>
          <a:noFill/>
          <a:ln>
            <a:solidFill>
              <a:srgbClr val="378385">
                <a:alpha val="99000"/>
              </a:srgbClr>
            </a:solidFill>
          </a:ln>
          <a:effectLst>
            <a:outerShdw blurRad="50800" dist="63500" dir="10800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3014"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500438"/>
            <a:ext cx="2455862" cy="3176587"/>
          </a:xfrm>
          <a:prstGeom prst="rect">
            <a:avLst/>
          </a:prstGeom>
          <a:noFill/>
          <a:ln w="15875">
            <a:solidFill>
              <a:srgbClr val="378385"/>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417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323528" y="-26988"/>
            <a:ext cx="4392935" cy="431801"/>
          </a:xfrm>
        </p:spPr>
        <p:txBody>
          <a:bodyPr>
            <a:normAutofit/>
          </a:bodyPr>
          <a:lstStyle/>
          <a:p>
            <a:r>
              <a:rPr lang="ru-RU" altLang="ru-RU" sz="1800" dirty="0" smtClean="0">
                <a:solidFill>
                  <a:srgbClr val="800000"/>
                </a:solidFill>
              </a:rPr>
              <a:t>Для сельхозпредприятий</a:t>
            </a:r>
          </a:p>
        </p:txBody>
      </p:sp>
      <p:sp>
        <p:nvSpPr>
          <p:cNvPr id="41987" name="Rectangle 3"/>
          <p:cNvSpPr>
            <a:spLocks noGrp="1" noChangeArrowheads="1"/>
          </p:cNvSpPr>
          <p:nvPr>
            <p:ph type="body" idx="4294967295"/>
          </p:nvPr>
        </p:nvSpPr>
        <p:spPr>
          <a:xfrm>
            <a:off x="468313" y="549275"/>
            <a:ext cx="5040312" cy="2159000"/>
          </a:xfrm>
        </p:spPr>
        <p:txBody>
          <a:bodyPr/>
          <a:lstStyle/>
          <a:p>
            <a:pPr>
              <a:spcBef>
                <a:spcPts val="100"/>
              </a:spcBef>
            </a:pPr>
            <a:r>
              <a:rPr lang="ru-RU" altLang="ru-RU" sz="1400" dirty="0" smtClean="0"/>
              <a:t>Аналитическая информация по:</a:t>
            </a:r>
          </a:p>
          <a:p>
            <a:pPr>
              <a:spcBef>
                <a:spcPts val="100"/>
              </a:spcBef>
            </a:pPr>
            <a:r>
              <a:rPr lang="ru-RU" altLang="ru-RU" sz="1400" dirty="0" smtClean="0"/>
              <a:t>- племенной работе,</a:t>
            </a:r>
          </a:p>
          <a:p>
            <a:pPr>
              <a:spcBef>
                <a:spcPts val="100"/>
              </a:spcBef>
            </a:pPr>
            <a:r>
              <a:rPr lang="ru-RU" altLang="ru-RU" sz="1400" dirty="0" smtClean="0"/>
              <a:t>- продуктивности,</a:t>
            </a:r>
          </a:p>
          <a:p>
            <a:pPr>
              <a:spcBef>
                <a:spcPts val="100"/>
              </a:spcBef>
            </a:pPr>
            <a:r>
              <a:rPr lang="ru-RU" altLang="ru-RU" sz="1400" dirty="0" smtClean="0"/>
              <a:t>в </a:t>
            </a:r>
            <a:r>
              <a:rPr lang="ru-RU" altLang="ru-RU" sz="1400" dirty="0" err="1" smtClean="0"/>
              <a:t>т.ч</a:t>
            </a:r>
            <a:r>
              <a:rPr lang="ru-RU" altLang="ru-RU" sz="1400" dirty="0" smtClean="0"/>
              <a:t>. по реализации генетического потенциала,</a:t>
            </a:r>
          </a:p>
          <a:p>
            <a:pPr>
              <a:spcBef>
                <a:spcPts val="100"/>
              </a:spcBef>
            </a:pPr>
            <a:r>
              <a:rPr lang="ru-RU" altLang="ru-RU" sz="1400" dirty="0" smtClean="0"/>
              <a:t>- уровню раздоя новотельных коров,</a:t>
            </a:r>
          </a:p>
          <a:p>
            <a:pPr>
              <a:spcBef>
                <a:spcPts val="100"/>
              </a:spcBef>
            </a:pPr>
            <a:r>
              <a:rPr lang="ru-RU" altLang="ru-RU" sz="1400" dirty="0" smtClean="0"/>
              <a:t>- воспроизводству,</a:t>
            </a:r>
          </a:p>
          <a:p>
            <a:pPr>
              <a:spcBef>
                <a:spcPts val="100"/>
              </a:spcBef>
            </a:pPr>
            <a:r>
              <a:rPr lang="ru-RU" altLang="ru-RU" sz="1400" dirty="0" smtClean="0"/>
              <a:t>- выбытию,</a:t>
            </a:r>
          </a:p>
          <a:p>
            <a:pPr>
              <a:spcBef>
                <a:spcPts val="100"/>
              </a:spcBef>
            </a:pPr>
            <a:r>
              <a:rPr lang="ru-RU" altLang="ru-RU" sz="1400" dirty="0" smtClean="0"/>
              <a:t>- развитию молодняка,</a:t>
            </a:r>
          </a:p>
          <a:p>
            <a:pPr>
              <a:spcBef>
                <a:spcPts val="100"/>
              </a:spcBef>
            </a:pPr>
            <a:r>
              <a:rPr lang="ru-RU" altLang="ru-RU" sz="1400" dirty="0" smtClean="0"/>
              <a:t>- работе быков-производителей</a:t>
            </a:r>
          </a:p>
        </p:txBody>
      </p:sp>
      <p:pic>
        <p:nvPicPr>
          <p:cNvPr id="41988" name="Picture 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24500" y="115888"/>
            <a:ext cx="3619500" cy="2341562"/>
          </a:xfrm>
          <a:prstGeom prst="rect">
            <a:avLst/>
          </a:prstGeom>
          <a:noFill/>
          <a:ln w="15875">
            <a:solidFill>
              <a:srgbClr val="378385"/>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2" name="Picture 4"/>
          <p:cNvPicPr>
            <a:picLocks noChangeAspect="1" noChangeArrowheads="1"/>
          </p:cNvPicPr>
          <p:nvPr/>
        </p:nvPicPr>
        <p:blipFill>
          <a:blip r:embed="rId3"/>
          <a:srcRect/>
          <a:stretch>
            <a:fillRect/>
          </a:stretch>
        </p:blipFill>
        <p:spPr bwMode="auto">
          <a:xfrm>
            <a:off x="179388" y="2781300"/>
            <a:ext cx="2719387" cy="1801813"/>
          </a:xfrm>
          <a:prstGeom prst="rect">
            <a:avLst/>
          </a:prstGeom>
          <a:ln w="28575" cmpd="dbl">
            <a:solidFill>
              <a:srgbClr val="378385"/>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30053" name="Диаграмма 1"/>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54585" y="2723879"/>
            <a:ext cx="3094593" cy="2380373"/>
          </a:xfrm>
          <a:prstGeom prst="rect">
            <a:avLst/>
          </a:prstGeom>
          <a:noFill/>
          <a:ln w="15875">
            <a:solidFill>
              <a:srgbClr val="378385"/>
            </a:solidFill>
            <a:miter lim="800000"/>
            <a:headEnd/>
            <a:tailEnd/>
          </a:ln>
          <a:effectLst>
            <a:innerShdw blurRad="63500" dist="50800" dir="2700000">
              <a:srgbClr val="378385">
                <a:alpha val="50000"/>
              </a:srgbClr>
            </a:innerShdw>
          </a:effectLst>
          <a:extLst>
            <a:ext uri="{909E8E84-426E-40DD-AFC4-6F175D3DCCD1}">
              <a14:hiddenFill xmlns:a14="http://schemas.microsoft.com/office/drawing/2010/main">
                <a:solidFill>
                  <a:srgbClr val="FFFFFF"/>
                </a:solidFill>
              </a14:hiddenFill>
            </a:ext>
          </a:extLst>
        </p:spPr>
      </p:pic>
      <p:pic>
        <p:nvPicPr>
          <p:cNvPr id="41991"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1700213"/>
            <a:ext cx="3078163"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0" name="Picture 10"/>
          <p:cNvPicPr>
            <a:picLocks noChangeAspect="1" noChangeArrowheads="1"/>
          </p:cNvPicPr>
          <p:nvPr/>
        </p:nvPicPr>
        <p:blipFill>
          <a:blip r:embed="rId6"/>
          <a:srcRect/>
          <a:stretch>
            <a:fillRect/>
          </a:stretch>
        </p:blipFill>
        <p:spPr bwMode="auto">
          <a:xfrm>
            <a:off x="179388" y="4941888"/>
            <a:ext cx="5846762" cy="1085850"/>
          </a:xfrm>
          <a:prstGeom prst="rect">
            <a:avLst/>
          </a:prstGeom>
          <a:ln w="28575" cmpd="dbl">
            <a:solidFill>
              <a:srgbClr val="378385"/>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4" name="Picture 11"/>
          <p:cNvPicPr>
            <a:picLocks noChangeAspect="1" noChangeArrowheads="1"/>
          </p:cNvPicPr>
          <p:nvPr/>
        </p:nvPicPr>
        <p:blipFill>
          <a:blip r:embed="rId7"/>
          <a:srcRect/>
          <a:stretch>
            <a:fillRect/>
          </a:stretch>
        </p:blipFill>
        <p:spPr bwMode="auto">
          <a:xfrm>
            <a:off x="2339975" y="3716338"/>
            <a:ext cx="2946400" cy="2633662"/>
          </a:xfrm>
          <a:prstGeom prst="rect">
            <a:avLst/>
          </a:prstGeom>
          <a:ln w="28575">
            <a:solidFill>
              <a:srgbClr val="378385"/>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6" name="Picture 12"/>
          <p:cNvPicPr>
            <a:picLocks noChangeAspect="1" noChangeArrowheads="1"/>
          </p:cNvPicPr>
          <p:nvPr/>
        </p:nvPicPr>
        <p:blipFill>
          <a:blip r:embed="rId8"/>
          <a:srcRect/>
          <a:stretch>
            <a:fillRect/>
          </a:stretch>
        </p:blipFill>
        <p:spPr bwMode="auto">
          <a:xfrm>
            <a:off x="2771775" y="5445125"/>
            <a:ext cx="6111875" cy="1260475"/>
          </a:xfrm>
          <a:prstGeom prst="rect">
            <a:avLst/>
          </a:prstGeom>
          <a:ln w="28575" cmpd="dbl">
            <a:solidFill>
              <a:srgbClr val="378385"/>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866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ctrTitle"/>
          </p:nvPr>
        </p:nvSpPr>
        <p:spPr>
          <a:xfrm>
            <a:off x="349250" y="-315913"/>
            <a:ext cx="8281988" cy="1152526"/>
          </a:xfrm>
        </p:spPr>
        <p:txBody>
          <a:bodyPr/>
          <a:lstStyle/>
          <a:p>
            <a:pPr eaLnBrk="1" hangingPunct="1"/>
            <a:r>
              <a:rPr lang="ru-RU" altLang="ru-RU" sz="2800" smtClean="0">
                <a:latin typeface="Arial" pitchFamily="34" charset="0"/>
                <a:cs typeface="Arial" pitchFamily="34" charset="0"/>
              </a:rPr>
              <a:t>Требования к данным племенного учета</a:t>
            </a:r>
          </a:p>
        </p:txBody>
      </p:sp>
      <p:sp>
        <p:nvSpPr>
          <p:cNvPr id="4" name="Прямоугольник 3"/>
          <p:cNvSpPr/>
          <p:nvPr/>
        </p:nvSpPr>
        <p:spPr>
          <a:xfrm>
            <a:off x="1149350" y="260350"/>
            <a:ext cx="6767513" cy="5510213"/>
          </a:xfrm>
          <a:prstGeom prst="rect">
            <a:avLst/>
          </a:prstGeom>
        </p:spPr>
        <p:txBody>
          <a:bodyPr>
            <a:spAutoFit/>
          </a:bodyPr>
          <a:lstStyle/>
          <a:p>
            <a:pPr fontAlgn="auto">
              <a:spcBef>
                <a:spcPts val="0"/>
              </a:spcBef>
              <a:spcAft>
                <a:spcPts val="0"/>
              </a:spcAft>
              <a:defRPr/>
            </a:pPr>
            <a:endParaRPr lang="ru-RU" dirty="0">
              <a:latin typeface="+mn-lt"/>
              <a:cs typeface="+mn-cs"/>
            </a:endParaRPr>
          </a:p>
          <a:p>
            <a:pPr algn="ctr" fontAlgn="auto">
              <a:spcBef>
                <a:spcPts val="0"/>
              </a:spcBef>
              <a:spcAft>
                <a:spcPts val="0"/>
              </a:spcAft>
              <a:defRPr/>
            </a:pPr>
            <a:endParaRPr lang="ru-RU" dirty="0">
              <a:latin typeface="+mn-lt"/>
              <a:cs typeface="+mn-cs"/>
            </a:endParaRPr>
          </a:p>
          <a:p>
            <a:pPr algn="ctr" fontAlgn="auto">
              <a:spcBef>
                <a:spcPts val="0"/>
              </a:spcBef>
              <a:spcAft>
                <a:spcPts val="0"/>
              </a:spcAft>
              <a:defRPr/>
            </a:pPr>
            <a:r>
              <a:rPr lang="ru-RU" dirty="0">
                <a:solidFill>
                  <a:srgbClr val="C00000"/>
                </a:solidFill>
                <a:latin typeface="+mn-lt"/>
                <a:cs typeface="+mn-cs"/>
              </a:rPr>
              <a:t>1</a:t>
            </a:r>
            <a:r>
              <a:rPr lang="ru-RU" dirty="0">
                <a:solidFill>
                  <a:srgbClr val="C00000"/>
                </a:solidFill>
              </a:rPr>
              <a:t>. Стандартизованный формат измерения и расчета данных</a:t>
            </a:r>
          </a:p>
          <a:p>
            <a:pPr marL="285750" indent="-285750" fontAlgn="auto">
              <a:spcBef>
                <a:spcPts val="0"/>
              </a:spcBef>
              <a:spcAft>
                <a:spcPts val="0"/>
              </a:spcAft>
              <a:buFont typeface="Arial" panose="020B0604020202020204" pitchFamily="34" charset="0"/>
              <a:buChar char="•"/>
              <a:defRPr/>
            </a:pPr>
            <a:endParaRPr lang="ru-RU" dirty="0">
              <a:latin typeface="+mn-lt"/>
              <a:cs typeface="+mn-cs"/>
            </a:endParaRPr>
          </a:p>
          <a:p>
            <a:pPr marL="285750" indent="-285750" fontAlgn="auto">
              <a:spcBef>
                <a:spcPts val="0"/>
              </a:spcBef>
              <a:spcAft>
                <a:spcPts val="0"/>
              </a:spcAft>
              <a:buFont typeface="Arial" panose="020B0604020202020204" pitchFamily="34" charset="0"/>
              <a:buChar char="•"/>
              <a:defRPr/>
            </a:pPr>
            <a:r>
              <a:rPr lang="ru-RU" sz="2000" dirty="0">
                <a:latin typeface="+mn-lt"/>
                <a:cs typeface="+mn-cs"/>
              </a:rPr>
              <a:t>Нормативно - правовая база приемлемая для регулирования процессов  и взаимодействия участников племенной работы в современных условиях.</a:t>
            </a:r>
          </a:p>
          <a:p>
            <a:pPr marL="285750" indent="-285750" fontAlgn="auto">
              <a:spcBef>
                <a:spcPts val="0"/>
              </a:spcBef>
              <a:spcAft>
                <a:spcPts val="0"/>
              </a:spcAft>
              <a:buFont typeface="Arial" panose="020B0604020202020204" pitchFamily="34" charset="0"/>
              <a:buChar char="•"/>
              <a:defRPr/>
            </a:pPr>
            <a:endParaRPr lang="ru-RU" sz="2000" dirty="0">
              <a:latin typeface="+mn-lt"/>
              <a:cs typeface="+mn-cs"/>
            </a:endParaRPr>
          </a:p>
          <a:p>
            <a:pPr marL="285750" indent="-285750" fontAlgn="auto">
              <a:spcBef>
                <a:spcPts val="0"/>
              </a:spcBef>
              <a:spcAft>
                <a:spcPts val="0"/>
              </a:spcAft>
              <a:buFont typeface="Arial" panose="020B0604020202020204" pitchFamily="34" charset="0"/>
              <a:buChar char="•"/>
              <a:defRPr/>
            </a:pPr>
            <a:r>
              <a:rPr lang="ru-RU" sz="2000" dirty="0">
                <a:latin typeface="+mn-lt"/>
                <a:cs typeface="+mn-cs"/>
              </a:rPr>
              <a:t>Идентификация животных</a:t>
            </a: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fontAlgn="auto">
              <a:spcBef>
                <a:spcPts val="0"/>
              </a:spcBef>
              <a:spcAft>
                <a:spcPts val="0"/>
              </a:spcAft>
              <a:defRPr/>
            </a:pPr>
            <a:endParaRPr lang="ru-RU" dirty="0">
              <a:latin typeface="+mn-lt"/>
              <a:cs typeface="+mn-cs"/>
            </a:endParaRPr>
          </a:p>
          <a:p>
            <a:pPr marL="285750" indent="-285750" fontAlgn="auto">
              <a:spcBef>
                <a:spcPts val="0"/>
              </a:spcBef>
              <a:spcAft>
                <a:spcPts val="0"/>
              </a:spcAft>
              <a:buFont typeface="Arial" panose="020B0604020202020204" pitchFamily="34" charset="0"/>
              <a:buChar char="•"/>
              <a:defRPr/>
            </a:pPr>
            <a:endParaRPr lang="ru-RU" dirty="0">
              <a:latin typeface="+mn-lt"/>
              <a:cs typeface="+mn-cs"/>
            </a:endParaRPr>
          </a:p>
          <a:p>
            <a:pPr marL="285750" indent="-285750" fontAlgn="auto">
              <a:spcBef>
                <a:spcPts val="0"/>
              </a:spcBef>
              <a:spcAft>
                <a:spcPts val="0"/>
              </a:spcAft>
              <a:buFont typeface="Arial" panose="020B0604020202020204" pitchFamily="34" charset="0"/>
              <a:buChar char="•"/>
              <a:defRPr/>
            </a:pPr>
            <a:endParaRPr lang="ru-RU" dirty="0">
              <a:latin typeface="+mn-lt"/>
              <a:cs typeface="+mn-cs"/>
            </a:endParaRPr>
          </a:p>
          <a:p>
            <a:pPr fontAlgn="auto">
              <a:spcBef>
                <a:spcPts val="0"/>
              </a:spcBef>
              <a:spcAft>
                <a:spcPts val="0"/>
              </a:spcAft>
              <a:defRPr/>
            </a:pPr>
            <a:endParaRPr lang="ru-RU" dirty="0">
              <a:latin typeface="+mn-lt"/>
              <a:cs typeface="+mn-cs"/>
            </a:endParaRPr>
          </a:p>
        </p:txBody>
      </p:sp>
      <p:pic>
        <p:nvPicPr>
          <p:cNvPr id="2048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015456"/>
            <a:ext cx="8707437" cy="2063750"/>
          </a:xfrm>
          <a:prstGeom prst="rect">
            <a:avLst/>
          </a:prstGeom>
          <a:noFill/>
          <a:ln w="25400">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869630"/>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288" y="549275"/>
            <a:ext cx="8497887" cy="1601788"/>
          </a:xfrm>
        </p:spPr>
        <p:txBody>
          <a:bodyPr rtlCol="0">
            <a:normAutofit fontScale="70000" lnSpcReduction="20000"/>
          </a:bodyPr>
          <a:lstStyle/>
          <a:p>
            <a:pPr eaLnBrk="1" fontAlgn="auto" hangingPunct="1">
              <a:spcAft>
                <a:spcPts val="0"/>
              </a:spcAft>
              <a:defRPr/>
            </a:pPr>
            <a:endParaRPr lang="ru-RU" dirty="0" smtClean="0"/>
          </a:p>
          <a:p>
            <a:pPr marL="0" indent="0" algn="ctr" eaLnBrk="1" fontAlgn="auto" hangingPunct="1">
              <a:spcAft>
                <a:spcPts val="0"/>
              </a:spcAft>
              <a:buFont typeface="Arial" pitchFamily="34" charset="0"/>
              <a:buNone/>
              <a:defRPr/>
            </a:pPr>
            <a:r>
              <a:rPr lang="ru-RU" sz="3100" dirty="0" smtClean="0">
                <a:solidFill>
                  <a:srgbClr val="C00000"/>
                </a:solidFill>
                <a:latin typeface="Arial" panose="020B0604020202020204" pitchFamily="34" charset="0"/>
                <a:cs typeface="Arial" panose="020B0604020202020204" pitchFamily="34" charset="0"/>
              </a:rPr>
              <a:t>2. Полнота данных </a:t>
            </a:r>
          </a:p>
          <a:p>
            <a:pPr marL="0" indent="0" algn="ctr" eaLnBrk="1" fontAlgn="auto" hangingPunct="1">
              <a:spcAft>
                <a:spcPts val="0"/>
              </a:spcAft>
              <a:buFont typeface="Arial" pitchFamily="34" charset="0"/>
              <a:buNone/>
              <a:defRPr/>
            </a:pPr>
            <a:endParaRPr lang="ru-RU" sz="2100" dirty="0" smtClean="0">
              <a:solidFill>
                <a:srgbClr val="C00000"/>
              </a:solidFill>
              <a:latin typeface="Arial" panose="020B0604020202020204" pitchFamily="34" charset="0"/>
              <a:cs typeface="Arial" panose="020B0604020202020204" pitchFamily="34" charset="0"/>
            </a:endParaRPr>
          </a:p>
          <a:p>
            <a:pPr marL="0" indent="0" eaLnBrk="1" fontAlgn="auto" hangingPunct="1">
              <a:spcAft>
                <a:spcPts val="0"/>
              </a:spcAft>
              <a:buFont typeface="Arial" pitchFamily="34" charset="0"/>
              <a:buNone/>
              <a:defRPr/>
            </a:pPr>
            <a:r>
              <a:rPr lang="ru-RU" sz="2800" dirty="0" smtClean="0"/>
              <a:t>в базе данных  отражены ВСЕ характеристики объекта и события, которые имели место в жизни животного.</a:t>
            </a:r>
          </a:p>
          <a:p>
            <a:pPr eaLnBrk="1" fontAlgn="auto" hangingPunct="1">
              <a:spcAft>
                <a:spcPts val="0"/>
              </a:spcAft>
              <a:defRPr/>
            </a:pPr>
            <a:endParaRPr lang="ru-RU" dirty="0"/>
          </a:p>
        </p:txBody>
      </p:sp>
      <p:sp>
        <p:nvSpPr>
          <p:cNvPr id="21507" name="Заголовок 1"/>
          <p:cNvSpPr txBox="1">
            <a:spLocks/>
          </p:cNvSpPr>
          <p:nvPr/>
        </p:nvSpPr>
        <p:spPr bwMode="auto">
          <a:xfrm>
            <a:off x="323850" y="-171450"/>
            <a:ext cx="82804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800"/>
              <a:t>Требования к данным племенного учета</a:t>
            </a:r>
          </a:p>
        </p:txBody>
      </p:sp>
      <p:pic>
        <p:nvPicPr>
          <p:cNvPr id="2150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5" y="2132857"/>
            <a:ext cx="5544616" cy="3489815"/>
          </a:xfrm>
          <a:prstGeom prst="rect">
            <a:avLst/>
          </a:prstGeom>
          <a:noFill/>
          <a:ln w="25400">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983502"/>
      </p:ext>
    </p:extLst>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8313" y="836613"/>
            <a:ext cx="8372475" cy="3455987"/>
          </a:xfrm>
        </p:spPr>
        <p:txBody>
          <a:bodyPr rtlCol="0">
            <a:normAutofit/>
          </a:bodyPr>
          <a:lstStyle/>
          <a:p>
            <a:pPr marL="0" indent="0" algn="ctr" eaLnBrk="1" fontAlgn="auto" hangingPunct="1">
              <a:spcAft>
                <a:spcPts val="0"/>
              </a:spcAft>
              <a:buFont typeface="Arial" pitchFamily="34" charset="0"/>
              <a:buNone/>
              <a:defRPr/>
            </a:pPr>
            <a:r>
              <a:rPr lang="ru-RU" sz="2200" dirty="0" smtClean="0">
                <a:solidFill>
                  <a:srgbClr val="C00000"/>
                </a:solidFill>
                <a:latin typeface="Arial" panose="020B0604020202020204" pitchFamily="34" charset="0"/>
                <a:cs typeface="Arial" panose="020B0604020202020204" pitchFamily="34" charset="0"/>
              </a:rPr>
              <a:t>3. Актуальность данных </a:t>
            </a:r>
          </a:p>
          <a:p>
            <a:pPr marL="0" indent="0" algn="ctr" eaLnBrk="1" fontAlgn="auto" hangingPunct="1">
              <a:spcAft>
                <a:spcPts val="0"/>
              </a:spcAft>
              <a:buFont typeface="Arial" pitchFamily="34" charset="0"/>
              <a:buNone/>
              <a:defRPr/>
            </a:pPr>
            <a:endParaRPr lang="ru-RU" sz="2400" dirty="0" smtClean="0">
              <a:solidFill>
                <a:srgbClr val="C00000"/>
              </a:solidFill>
              <a:latin typeface="Arial" panose="020B0604020202020204" pitchFamily="34" charset="0"/>
              <a:cs typeface="Arial" panose="020B0604020202020204" pitchFamily="34" charset="0"/>
            </a:endParaRPr>
          </a:p>
          <a:p>
            <a:pPr marL="0" indent="0" eaLnBrk="1" fontAlgn="auto" hangingPunct="1">
              <a:spcAft>
                <a:spcPts val="0"/>
              </a:spcAft>
              <a:buFont typeface="Arial" pitchFamily="34" charset="0"/>
              <a:buNone/>
              <a:defRPr/>
            </a:pPr>
            <a:r>
              <a:rPr lang="ru-RU" sz="2400" dirty="0" smtClean="0"/>
              <a:t>Минимальная временная разница между реально прошедшими измерениями и зафиксированными в базе данных</a:t>
            </a:r>
          </a:p>
          <a:p>
            <a:pPr eaLnBrk="1" fontAlgn="auto" hangingPunct="1">
              <a:spcAft>
                <a:spcPts val="0"/>
              </a:spcAft>
              <a:defRPr/>
            </a:pPr>
            <a:endParaRPr lang="ru-RU" dirty="0"/>
          </a:p>
        </p:txBody>
      </p:sp>
      <p:pic>
        <p:nvPicPr>
          <p:cNvPr id="2253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 y="3068960"/>
            <a:ext cx="9039225" cy="2095500"/>
          </a:xfrm>
          <a:prstGeom prst="rect">
            <a:avLst/>
          </a:prstGeom>
          <a:noFill/>
          <a:ln w="25400">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22532" name="Заголовок 1"/>
          <p:cNvSpPr txBox="1">
            <a:spLocks/>
          </p:cNvSpPr>
          <p:nvPr/>
        </p:nvSpPr>
        <p:spPr bwMode="auto">
          <a:xfrm>
            <a:off x="323850" y="-171450"/>
            <a:ext cx="82804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800"/>
              <a:t>Требования к данным племенного учета</a:t>
            </a:r>
          </a:p>
        </p:txBody>
      </p:sp>
    </p:spTree>
    <p:extLst>
      <p:ext uri="{BB962C8B-B14F-4D97-AF65-F5344CB8AC3E}">
        <p14:creationId xmlns:p14="http://schemas.microsoft.com/office/powerpoint/2010/main" val="3569352588"/>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8313" y="476250"/>
            <a:ext cx="8229600" cy="4525963"/>
          </a:xfrm>
        </p:spPr>
        <p:txBody>
          <a:bodyPr rtlCol="0">
            <a:normAutofit/>
          </a:bodyPr>
          <a:lstStyle/>
          <a:p>
            <a:pPr marL="0" indent="0" algn="ctr" eaLnBrk="1" fontAlgn="auto" hangingPunct="1">
              <a:spcAft>
                <a:spcPts val="0"/>
              </a:spcAft>
              <a:buFont typeface="Arial" pitchFamily="34" charset="0"/>
              <a:buNone/>
              <a:defRPr/>
            </a:pPr>
            <a:r>
              <a:rPr lang="ru-RU" sz="2000" dirty="0" smtClean="0">
                <a:solidFill>
                  <a:srgbClr val="C00000"/>
                </a:solidFill>
                <a:latin typeface="Arial" panose="020B0604020202020204" pitchFamily="34" charset="0"/>
                <a:cs typeface="Arial" panose="020B0604020202020204" pitchFamily="34" charset="0"/>
              </a:rPr>
              <a:t>4. Достоверность данных </a:t>
            </a:r>
          </a:p>
          <a:p>
            <a:pPr marL="0" indent="0" eaLnBrk="1" fontAlgn="auto" hangingPunct="1">
              <a:spcAft>
                <a:spcPts val="0"/>
              </a:spcAft>
              <a:buFont typeface="Arial" pitchFamily="34" charset="0"/>
              <a:buNone/>
              <a:defRPr/>
            </a:pPr>
            <a:r>
              <a:rPr lang="ru-RU" sz="2000" dirty="0" smtClean="0"/>
              <a:t>Корректное отражение в информационной системе фактически определенных данных</a:t>
            </a:r>
          </a:p>
          <a:p>
            <a:pPr eaLnBrk="1" fontAlgn="auto" hangingPunct="1">
              <a:spcAft>
                <a:spcPts val="0"/>
              </a:spcAft>
              <a:defRPr/>
            </a:pPr>
            <a:endParaRPr lang="ru-RU" sz="2000" dirty="0"/>
          </a:p>
        </p:txBody>
      </p:sp>
      <p:pic>
        <p:nvPicPr>
          <p:cNvPr id="4" name="Рисунок 3"/>
          <p:cNvPicPr>
            <a:picLocks noChangeAspect="1"/>
          </p:cNvPicPr>
          <p:nvPr/>
        </p:nvPicPr>
        <p:blipFill>
          <a:blip r:embed="rId2" cstate="print">
            <a:extLst/>
          </a:blip>
          <a:stretch>
            <a:fillRect/>
          </a:stretch>
        </p:blipFill>
        <p:spPr>
          <a:xfrm>
            <a:off x="1187624" y="1814895"/>
            <a:ext cx="6863038" cy="4903119"/>
          </a:xfrm>
          <a:prstGeom prst="rect">
            <a:avLst/>
          </a:prstGeom>
          <a:ln w="25400">
            <a:solidFill>
              <a:srgbClr val="002060"/>
            </a:solidFill>
          </a:ln>
          <a:effectLst>
            <a:glow rad="63500">
              <a:schemeClr val="tx1">
                <a:alpha val="40000"/>
              </a:schemeClr>
            </a:glow>
          </a:effectLst>
        </p:spPr>
      </p:pic>
      <p:sp>
        <p:nvSpPr>
          <p:cNvPr id="23556" name="Заголовок 1"/>
          <p:cNvSpPr txBox="1">
            <a:spLocks/>
          </p:cNvSpPr>
          <p:nvPr/>
        </p:nvSpPr>
        <p:spPr bwMode="auto">
          <a:xfrm>
            <a:off x="307975" y="-315913"/>
            <a:ext cx="8280400" cy="1152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800"/>
              <a:t>Требования к данным племенного учета</a:t>
            </a:r>
          </a:p>
        </p:txBody>
      </p:sp>
    </p:spTree>
    <p:extLst>
      <p:ext uri="{BB962C8B-B14F-4D97-AF65-F5344CB8AC3E}">
        <p14:creationId xmlns:p14="http://schemas.microsoft.com/office/powerpoint/2010/main" val="3138234545"/>
      </p:ext>
    </p:extLst>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8313" y="188913"/>
            <a:ext cx="8229600" cy="1143000"/>
          </a:xfrm>
        </p:spPr>
        <p:txBody>
          <a:bodyPr rtlCol="0">
            <a:normAutofit fontScale="90000"/>
          </a:bodyPr>
          <a:lstStyle/>
          <a:p>
            <a:pPr eaLnBrk="1" fontAlgn="auto" hangingPunct="1">
              <a:spcAft>
                <a:spcPts val="0"/>
              </a:spcAft>
              <a:defRPr/>
            </a:pPr>
            <a:r>
              <a:rPr lang="ru-RU" sz="3100" dirty="0" smtClean="0">
                <a:latin typeface="Arial" panose="020B0604020202020204" pitchFamily="34" charset="0"/>
                <a:cs typeface="Arial" panose="020B0604020202020204" pitchFamily="34" charset="0"/>
              </a:rPr>
              <a:t>Достоверность данных </a:t>
            </a:r>
            <a:r>
              <a:rPr lang="ru-RU" dirty="0" smtClean="0"/>
              <a:t/>
            </a:r>
            <a:br>
              <a:rPr lang="ru-RU" dirty="0" smtClean="0"/>
            </a:br>
            <a:endParaRPr lang="ru-RU" dirty="0"/>
          </a:p>
        </p:txBody>
      </p:sp>
      <p:sp>
        <p:nvSpPr>
          <p:cNvPr id="24579" name="Объект 2"/>
          <p:cNvSpPr>
            <a:spLocks noGrp="1"/>
          </p:cNvSpPr>
          <p:nvPr>
            <p:ph idx="1"/>
          </p:nvPr>
        </p:nvSpPr>
        <p:spPr>
          <a:xfrm>
            <a:off x="468313" y="836613"/>
            <a:ext cx="8229600" cy="4525962"/>
          </a:xfrm>
        </p:spPr>
        <p:txBody>
          <a:bodyPr/>
          <a:lstStyle/>
          <a:p>
            <a:pPr marL="0" indent="0" algn="ctr" eaLnBrk="1" hangingPunct="1">
              <a:buFont typeface="Arial" pitchFamily="34" charset="0"/>
              <a:buNone/>
            </a:pPr>
            <a:r>
              <a:rPr lang="ru-RU" altLang="ru-RU" sz="2000" smtClean="0">
                <a:solidFill>
                  <a:srgbClr val="C00000"/>
                </a:solidFill>
                <a:latin typeface="Arial" pitchFamily="34" charset="0"/>
                <a:cs typeface="Arial" pitchFamily="34" charset="0"/>
              </a:rPr>
              <a:t>Случайные ошибки</a:t>
            </a:r>
          </a:p>
          <a:p>
            <a:pPr marL="0" indent="0" algn="just" eaLnBrk="1" hangingPunct="1">
              <a:buFont typeface="Arial" pitchFamily="34" charset="0"/>
              <a:buNone/>
            </a:pPr>
            <a:r>
              <a:rPr lang="ru-RU" altLang="ru-RU" sz="1600" smtClean="0">
                <a:latin typeface="Arial" pitchFamily="34" charset="0"/>
                <a:cs typeface="Arial" pitchFamily="34" charset="0"/>
              </a:rPr>
              <a:t>Возникают под действием случайных факторов.  К ним относятся опечатки, ошибки орфографии. Они могут быть направлены в сторону уменьшения или увеличения значения признака, на конечном результате они, как правило, не отражаются, так как взаимопогашаются при сводной обработке результатов наблюдения.</a:t>
            </a:r>
          </a:p>
          <a:p>
            <a:pPr marL="0" indent="0" eaLnBrk="1" hangingPunct="1">
              <a:buFont typeface="Arial" pitchFamily="34" charset="0"/>
              <a:buNone/>
            </a:pPr>
            <a:endParaRPr lang="ru-RU" altLang="ru-RU" sz="1500" smtClean="0"/>
          </a:p>
          <a:p>
            <a:pPr marL="0" indent="0" eaLnBrk="1" hangingPunct="1">
              <a:buFont typeface="Arial" pitchFamily="34" charset="0"/>
              <a:buNone/>
            </a:pPr>
            <a:endParaRPr lang="ru-RU" altLang="ru-RU" sz="1500" smtClean="0"/>
          </a:p>
          <a:p>
            <a:pPr marL="0" indent="0" eaLnBrk="1" hangingPunct="1">
              <a:buFont typeface="Arial" pitchFamily="34" charset="0"/>
              <a:buNone/>
            </a:pPr>
            <a:endParaRPr lang="ru-RU" altLang="ru-RU" sz="1500" smtClean="0"/>
          </a:p>
        </p:txBody>
      </p:sp>
      <p:pic>
        <p:nvPicPr>
          <p:cNvPr id="5" name="Объект 3"/>
          <p:cNvPicPr>
            <a:picLocks noChangeAspect="1"/>
          </p:cNvPicPr>
          <p:nvPr/>
        </p:nvPicPr>
        <p:blipFill>
          <a:blip r:embed="rId2" cstate="print">
            <a:extLst/>
          </a:blip>
          <a:stretch>
            <a:fillRect/>
          </a:stretch>
        </p:blipFill>
        <p:spPr>
          <a:xfrm>
            <a:off x="1115616" y="2420888"/>
            <a:ext cx="7128792" cy="4248472"/>
          </a:xfrm>
          <a:prstGeom prst="rect">
            <a:avLst/>
          </a:prstGeom>
          <a:ln w="25400">
            <a:solidFill>
              <a:srgbClr val="002060"/>
            </a:solidFill>
          </a:ln>
          <a:effectLst>
            <a:glow rad="63500">
              <a:schemeClr val="tx1">
                <a:alpha val="40000"/>
              </a:schemeClr>
            </a:glow>
          </a:effectLst>
        </p:spPr>
      </p:pic>
    </p:spTree>
    <p:extLst>
      <p:ext uri="{BB962C8B-B14F-4D97-AF65-F5344CB8AC3E}">
        <p14:creationId xmlns:p14="http://schemas.microsoft.com/office/powerpoint/2010/main" val="580911084"/>
      </p:ext>
    </p:extLst>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p:cNvSpPr>
            <a:spLocks noGrp="1"/>
          </p:cNvSpPr>
          <p:nvPr>
            <p:ph type="title"/>
          </p:nvPr>
        </p:nvSpPr>
        <p:spPr>
          <a:xfrm>
            <a:off x="452438" y="1588"/>
            <a:ext cx="8229600" cy="1143000"/>
          </a:xfrm>
        </p:spPr>
        <p:txBody>
          <a:bodyPr/>
          <a:lstStyle/>
          <a:p>
            <a:pPr eaLnBrk="1" hangingPunct="1"/>
            <a:r>
              <a:rPr lang="ru-RU" altLang="ru-RU" sz="2800" smtClean="0">
                <a:latin typeface="Arial" pitchFamily="34" charset="0"/>
                <a:cs typeface="Arial" pitchFamily="34" charset="0"/>
              </a:rPr>
              <a:t>Основные причины возникновения ошибок</a:t>
            </a:r>
          </a:p>
        </p:txBody>
      </p:sp>
      <p:sp>
        <p:nvSpPr>
          <p:cNvPr id="3" name="Объект 2"/>
          <p:cNvSpPr>
            <a:spLocks noGrp="1"/>
          </p:cNvSpPr>
          <p:nvPr>
            <p:ph idx="1"/>
          </p:nvPr>
        </p:nvSpPr>
        <p:spPr>
          <a:xfrm>
            <a:off x="452438" y="1603375"/>
            <a:ext cx="8229600" cy="4021138"/>
          </a:xfrm>
        </p:spPr>
        <p:txBody>
          <a:bodyPr rtlCol="0">
            <a:normAutofit/>
          </a:bodyPr>
          <a:lstStyle/>
          <a:p>
            <a:pPr eaLnBrk="1" fontAlgn="auto" hangingPunct="1">
              <a:spcAft>
                <a:spcPts val="0"/>
              </a:spcAft>
              <a:defRPr/>
            </a:pPr>
            <a:endParaRPr lang="ru-RU" sz="1600" dirty="0" smtClean="0"/>
          </a:p>
          <a:p>
            <a:pPr marL="0" indent="0" eaLnBrk="1" fontAlgn="auto" hangingPunct="1">
              <a:spcAft>
                <a:spcPts val="0"/>
              </a:spcAft>
              <a:buFont typeface="Arial" pitchFamily="34" charset="0"/>
              <a:buNone/>
              <a:defRPr/>
            </a:pPr>
            <a:r>
              <a:rPr lang="ru-RU" sz="2000" dirty="0"/>
              <a:t>Н</a:t>
            </a:r>
            <a:r>
              <a:rPr lang="ru-RU" sz="2000" dirty="0" smtClean="0"/>
              <a:t>еточности, которые возникают при измерении, записи данных в статистический формуляр (первичный документ, бланк, отчет, переписной лист) или при вводе данных в вычислительную технику</a:t>
            </a:r>
          </a:p>
          <a:p>
            <a:pPr marL="0" indent="0" eaLnBrk="1" fontAlgn="auto" hangingPunct="1">
              <a:spcAft>
                <a:spcPts val="0"/>
              </a:spcAft>
              <a:buFont typeface="Arial" pitchFamily="34" charset="0"/>
              <a:buNone/>
              <a:defRPr/>
            </a:pPr>
            <a:endParaRPr lang="ru-RU" sz="2000" dirty="0" smtClean="0"/>
          </a:p>
          <a:p>
            <a:pPr marL="0" indent="0" eaLnBrk="1" fontAlgn="auto" hangingPunct="1">
              <a:spcAft>
                <a:spcPts val="0"/>
              </a:spcAft>
              <a:buFont typeface="Arial" pitchFamily="34" charset="0"/>
              <a:buNone/>
              <a:defRPr/>
            </a:pPr>
            <a:r>
              <a:rPr lang="ru-RU" sz="2800" dirty="0" smtClean="0">
                <a:solidFill>
                  <a:srgbClr val="C00000"/>
                </a:solidFill>
              </a:rPr>
              <a:t>Непреднамеренные ошибки</a:t>
            </a:r>
            <a:r>
              <a:rPr lang="ru-RU" sz="2000" i="1" dirty="0" smtClean="0"/>
              <a:t>, </a:t>
            </a:r>
            <a:r>
              <a:rPr lang="ru-RU" sz="2000" dirty="0" smtClean="0"/>
              <a:t>как правило, носящие случайный характер и связанные с низкой квалификацией работников, их невнимательностью или небрежностью. </a:t>
            </a:r>
            <a:endParaRPr lang="ru-RU" sz="2000" dirty="0"/>
          </a:p>
          <a:p>
            <a:pPr marL="0" indent="0" eaLnBrk="1" fontAlgn="auto" hangingPunct="1">
              <a:spcAft>
                <a:spcPts val="0"/>
              </a:spcAft>
              <a:buFont typeface="Arial" pitchFamily="34" charset="0"/>
              <a:buNone/>
              <a:defRPr/>
            </a:pPr>
            <a:endParaRPr lang="ru-RU" sz="1600" dirty="0"/>
          </a:p>
          <a:p>
            <a:pPr marL="0" indent="0" eaLnBrk="1" fontAlgn="auto" hangingPunct="1">
              <a:spcAft>
                <a:spcPts val="0"/>
              </a:spcAft>
              <a:buFont typeface="Arial" pitchFamily="34" charset="0"/>
              <a:buNone/>
              <a:defRPr/>
            </a:pPr>
            <a:endParaRPr lang="ru-RU" sz="1600" dirty="0" smtClean="0"/>
          </a:p>
          <a:p>
            <a:pPr marL="0" indent="0" eaLnBrk="1" fontAlgn="auto" hangingPunct="1">
              <a:spcAft>
                <a:spcPts val="0"/>
              </a:spcAft>
              <a:buFont typeface="Arial" pitchFamily="34" charset="0"/>
              <a:buNone/>
              <a:defRPr/>
            </a:pPr>
            <a:endParaRPr lang="ru-RU" sz="1600" dirty="0"/>
          </a:p>
          <a:p>
            <a:pPr marL="0" indent="0" eaLnBrk="1" fontAlgn="auto" hangingPunct="1">
              <a:spcAft>
                <a:spcPts val="0"/>
              </a:spcAft>
              <a:buFont typeface="Arial" pitchFamily="34" charset="0"/>
              <a:buNone/>
              <a:defRPr/>
            </a:pPr>
            <a:endParaRPr lang="ru-RU" sz="1600" dirty="0"/>
          </a:p>
        </p:txBody>
      </p:sp>
      <p:pic>
        <p:nvPicPr>
          <p:cNvPr id="9220" name="Picture 4" descr="http://st.stranamam.ru/data/cache/2014feb/28/35/11280953_37435.jpg"/>
          <p:cNvPicPr>
            <a:picLocks noChangeAspect="1" noChangeArrowheads="1"/>
          </p:cNvPicPr>
          <p:nvPr/>
        </p:nvPicPr>
        <p:blipFill>
          <a:blip r:embed="rId2">
            <a:extLst/>
          </a:blip>
          <a:srcRect/>
          <a:stretch>
            <a:fillRect/>
          </a:stretch>
        </p:blipFill>
        <p:spPr bwMode="auto">
          <a:xfrm>
            <a:off x="4932040" y="4221088"/>
            <a:ext cx="3893583" cy="2356202"/>
          </a:xfrm>
          <a:prstGeom prst="rect">
            <a:avLst/>
          </a:prstGeom>
          <a:noFill/>
          <a:effectLst>
            <a:softEdge rad="241300"/>
          </a:effectLst>
          <a:extLst/>
        </p:spPr>
      </p:pic>
      <p:sp>
        <p:nvSpPr>
          <p:cNvPr id="26629" name="Прямоугольник 5"/>
          <p:cNvSpPr>
            <a:spLocks noChangeArrowheads="1"/>
          </p:cNvSpPr>
          <p:nvPr/>
        </p:nvSpPr>
        <p:spPr bwMode="auto">
          <a:xfrm>
            <a:off x="2124075" y="1196975"/>
            <a:ext cx="5216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000">
                <a:solidFill>
                  <a:srgbClr val="C00000"/>
                </a:solidFill>
              </a:rPr>
              <a:t>Ошибки измерения и регистрации данных</a:t>
            </a:r>
          </a:p>
        </p:txBody>
      </p:sp>
    </p:spTree>
    <p:extLst>
      <p:ext uri="{BB962C8B-B14F-4D97-AF65-F5344CB8AC3E}">
        <p14:creationId xmlns:p14="http://schemas.microsoft.com/office/powerpoint/2010/main" val="753768180"/>
      </p:ext>
    </p:extLst>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Объект 2"/>
          <p:cNvSpPr>
            <a:spLocks noGrp="1"/>
          </p:cNvSpPr>
          <p:nvPr>
            <p:ph idx="1"/>
          </p:nvPr>
        </p:nvSpPr>
        <p:spPr>
          <a:xfrm>
            <a:off x="430213" y="1341438"/>
            <a:ext cx="8229600" cy="4525962"/>
          </a:xfrm>
        </p:spPr>
        <p:txBody>
          <a:bodyPr/>
          <a:lstStyle/>
          <a:p>
            <a:pPr marL="0" indent="0" eaLnBrk="1" hangingPunct="1">
              <a:buFont typeface="Arial" pitchFamily="34" charset="0"/>
              <a:buNone/>
            </a:pPr>
            <a:r>
              <a:rPr lang="ru-RU" altLang="ru-RU" sz="2800" smtClean="0">
                <a:solidFill>
                  <a:srgbClr val="C00000"/>
                </a:solidFill>
              </a:rPr>
              <a:t>Преднамеренные ошибки</a:t>
            </a:r>
            <a:r>
              <a:rPr lang="ru-RU" altLang="ru-RU" sz="2400" i="1" smtClean="0"/>
              <a:t>,</a:t>
            </a:r>
            <a:r>
              <a:rPr lang="ru-RU" altLang="ru-RU" sz="2400" i="1" smtClean="0">
                <a:solidFill>
                  <a:srgbClr val="C00000"/>
                </a:solidFill>
              </a:rPr>
              <a:t> </a:t>
            </a:r>
            <a:r>
              <a:rPr lang="ru-RU" altLang="ru-RU" sz="2400" smtClean="0"/>
              <a:t>возникающие из-за сознательного искажения данных с разными целями, среди которых желание приукрасить действительное состояние объекта наблюдения (данное искажение информации является нарушением закона).</a:t>
            </a:r>
          </a:p>
          <a:p>
            <a:pPr marL="0" indent="0" eaLnBrk="1" hangingPunct="1">
              <a:buFont typeface="Arial" pitchFamily="34" charset="0"/>
              <a:buNone/>
            </a:pPr>
            <a:endParaRPr lang="ru-RU" altLang="ru-RU" smtClean="0"/>
          </a:p>
        </p:txBody>
      </p:sp>
      <p:sp>
        <p:nvSpPr>
          <p:cNvPr id="27651" name="Прямоугольник 4"/>
          <p:cNvSpPr>
            <a:spLocks noChangeArrowheads="1"/>
          </p:cNvSpPr>
          <p:nvPr/>
        </p:nvSpPr>
        <p:spPr bwMode="auto">
          <a:xfrm>
            <a:off x="250825" y="3960813"/>
            <a:ext cx="6535738"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90575"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1076325" indent="-285750" eaLnBrk="1" hangingPunct="1">
              <a:spcBef>
                <a:spcPts val="1200"/>
              </a:spcBef>
              <a:buFont typeface="Arial" panose="020B0604020202020204" pitchFamily="34" charset="0"/>
              <a:buChar char="•"/>
            </a:pPr>
            <a:r>
              <a:rPr lang="ru-RU" altLang="ru-RU" dirty="0">
                <a:latin typeface="Calibri" pitchFamily="34" charset="0"/>
              </a:rPr>
              <a:t>боязнь наказания при выявлении </a:t>
            </a:r>
            <a:r>
              <a:rPr lang="ru-RU" altLang="ru-RU" dirty="0" smtClean="0">
                <a:latin typeface="Calibri" pitchFamily="34" charset="0"/>
              </a:rPr>
              <a:t>проблем;</a:t>
            </a:r>
          </a:p>
          <a:p>
            <a:pPr marL="1076325" indent="-285750" eaLnBrk="1" hangingPunct="1">
              <a:spcBef>
                <a:spcPts val="1200"/>
              </a:spcBef>
              <a:buFont typeface="Arial" panose="020B0604020202020204" pitchFamily="34" charset="0"/>
              <a:buChar char="•"/>
            </a:pPr>
            <a:r>
              <a:rPr lang="ru-RU" altLang="ru-RU" dirty="0" smtClean="0">
                <a:latin typeface="Calibri" pitchFamily="34" charset="0"/>
              </a:rPr>
              <a:t>не </a:t>
            </a:r>
            <a:r>
              <a:rPr lang="ru-RU" altLang="ru-RU" dirty="0">
                <a:latin typeface="Calibri" pitchFamily="34" charset="0"/>
              </a:rPr>
              <a:t>желание  огласки </a:t>
            </a:r>
            <a:r>
              <a:rPr lang="ru-RU" altLang="ru-RU" dirty="0" smtClean="0">
                <a:latin typeface="Calibri" pitchFamily="34" charset="0"/>
              </a:rPr>
              <a:t>проблемы;</a:t>
            </a:r>
          </a:p>
          <a:p>
            <a:pPr marL="1076325" indent="-285750" eaLnBrk="1" hangingPunct="1">
              <a:spcBef>
                <a:spcPts val="1200"/>
              </a:spcBef>
              <a:buFont typeface="Arial" panose="020B0604020202020204" pitchFamily="34" charset="0"/>
              <a:buChar char="•"/>
            </a:pPr>
            <a:r>
              <a:rPr lang="ru-RU" altLang="ru-RU" dirty="0" smtClean="0">
                <a:latin typeface="Calibri" pitchFamily="34" charset="0"/>
              </a:rPr>
              <a:t>боязнь   критики;</a:t>
            </a:r>
          </a:p>
          <a:p>
            <a:pPr marL="1076325" indent="-285750" eaLnBrk="1" hangingPunct="1">
              <a:spcBef>
                <a:spcPts val="1200"/>
              </a:spcBef>
              <a:buFont typeface="Arial" panose="020B0604020202020204" pitchFamily="34" charset="0"/>
              <a:buChar char="•"/>
            </a:pPr>
            <a:r>
              <a:rPr lang="ru-RU" altLang="ru-RU" dirty="0" smtClean="0">
                <a:latin typeface="Calibri" pitchFamily="34" charset="0"/>
              </a:rPr>
              <a:t>невыполнение </a:t>
            </a:r>
            <a:r>
              <a:rPr lang="ru-RU" altLang="ru-RU" dirty="0">
                <a:latin typeface="Calibri" pitchFamily="34" charset="0"/>
              </a:rPr>
              <a:t>условий </a:t>
            </a:r>
            <a:r>
              <a:rPr lang="ru-RU" altLang="ru-RU" dirty="0" smtClean="0">
                <a:latin typeface="Calibri" pitchFamily="34" charset="0"/>
              </a:rPr>
              <a:t>субсидирования.</a:t>
            </a:r>
            <a:endParaRPr lang="ru-RU" altLang="ru-RU" dirty="0">
              <a:latin typeface="Calibri" pitchFamily="34" charset="0"/>
            </a:endParaRPr>
          </a:p>
        </p:txBody>
      </p:sp>
      <p:sp>
        <p:nvSpPr>
          <p:cNvPr id="27652" name="Заголовок 1"/>
          <p:cNvSpPr>
            <a:spLocks noGrp="1"/>
          </p:cNvSpPr>
          <p:nvPr>
            <p:ph type="title"/>
          </p:nvPr>
        </p:nvSpPr>
        <p:spPr>
          <a:xfrm>
            <a:off x="539750" y="115888"/>
            <a:ext cx="8229600" cy="1143000"/>
          </a:xfrm>
        </p:spPr>
        <p:txBody>
          <a:bodyPr/>
          <a:lstStyle/>
          <a:p>
            <a:pPr eaLnBrk="1" hangingPunct="1"/>
            <a:r>
              <a:rPr lang="ru-RU" altLang="ru-RU" sz="2800" smtClean="0">
                <a:latin typeface="Arial" pitchFamily="34" charset="0"/>
                <a:cs typeface="Arial" pitchFamily="34" charset="0"/>
              </a:rPr>
              <a:t>Основные причины возникновения ошибок</a:t>
            </a:r>
          </a:p>
        </p:txBody>
      </p:sp>
      <p:pic>
        <p:nvPicPr>
          <p:cNvPr id="12295" name="Picture 7"/>
          <p:cNvPicPr>
            <a:picLocks noChangeAspect="1" noChangeArrowheads="1"/>
          </p:cNvPicPr>
          <p:nvPr/>
        </p:nvPicPr>
        <p:blipFill>
          <a:blip r:embed="rId2">
            <a:extLst/>
          </a:blip>
          <a:srcRect/>
          <a:stretch>
            <a:fillRect/>
          </a:stretch>
        </p:blipFill>
        <p:spPr bwMode="auto">
          <a:xfrm>
            <a:off x="5940152" y="4149080"/>
            <a:ext cx="2806824" cy="2528205"/>
          </a:xfrm>
          <a:prstGeom prst="rect">
            <a:avLst/>
          </a:prstGeom>
          <a:noFill/>
          <a:ln>
            <a:noFill/>
          </a:ln>
          <a:effectLst>
            <a:softEdge rad="406400"/>
          </a:effectLst>
          <a:extLst/>
        </p:spPr>
      </p:pic>
    </p:spTree>
    <p:extLst>
      <p:ext uri="{BB962C8B-B14F-4D97-AF65-F5344CB8AC3E}">
        <p14:creationId xmlns:p14="http://schemas.microsoft.com/office/powerpoint/2010/main" val="1954051156"/>
      </p:ext>
    </p:extLst>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Объект 2"/>
          <p:cNvSpPr>
            <a:spLocks noGrp="1"/>
          </p:cNvSpPr>
          <p:nvPr>
            <p:ph idx="1"/>
          </p:nvPr>
        </p:nvSpPr>
        <p:spPr>
          <a:xfrm>
            <a:off x="323850" y="1773238"/>
            <a:ext cx="5111750" cy="5472112"/>
          </a:xfrm>
        </p:spPr>
        <p:txBody>
          <a:bodyPr/>
          <a:lstStyle/>
          <a:p>
            <a:pPr marL="0" indent="0" algn="just" eaLnBrk="1" hangingPunct="1">
              <a:buFont typeface="Arial" pitchFamily="34" charset="0"/>
              <a:buNone/>
            </a:pPr>
            <a:r>
              <a:rPr lang="ru-RU" altLang="ru-RU" sz="1800" smtClean="0">
                <a:latin typeface="Arial" pitchFamily="34" charset="0"/>
                <a:cs typeface="Arial" pitchFamily="34" charset="0"/>
              </a:rPr>
              <a:t>Имеют одинаковую тенденцию либо к уменьшению, либо к увеличению значения показателя признака. Это связано с тем, что измерения, например, производятся неисправным измерительным прибором или ошибки являются следствием неточной формулировки вопроса программы наблюдения и др. Систематические ошибки представляют большую опасность, так как в значительной мере искажают результаты наблюдения.</a:t>
            </a:r>
          </a:p>
        </p:txBody>
      </p:sp>
      <p:pic>
        <p:nvPicPr>
          <p:cNvPr id="5123" name="Picture 3"/>
          <p:cNvPicPr>
            <a:picLocks noChangeAspect="1" noChangeArrowheads="1"/>
          </p:cNvPicPr>
          <p:nvPr/>
        </p:nvPicPr>
        <p:blipFill>
          <a:blip r:embed="rId2">
            <a:extLst/>
          </a:blip>
          <a:srcRect/>
          <a:stretch>
            <a:fillRect/>
          </a:stretch>
        </p:blipFill>
        <p:spPr bwMode="auto">
          <a:xfrm>
            <a:off x="5868144" y="2492896"/>
            <a:ext cx="3154892" cy="4122765"/>
          </a:xfrm>
          <a:prstGeom prst="rect">
            <a:avLst/>
          </a:prstGeom>
          <a:noFill/>
          <a:ln>
            <a:noFill/>
          </a:ln>
          <a:effectLst>
            <a:glow>
              <a:schemeClr val="accent1">
                <a:alpha val="40000"/>
              </a:schemeClr>
            </a:glow>
            <a:softEdge rad="203200"/>
          </a:effectLst>
          <a:extLst/>
        </p:spPr>
      </p:pic>
      <p:sp>
        <p:nvSpPr>
          <p:cNvPr id="9" name="Заголовок 1"/>
          <p:cNvSpPr>
            <a:spLocks noGrp="1"/>
          </p:cNvSpPr>
          <p:nvPr>
            <p:ph type="title"/>
          </p:nvPr>
        </p:nvSpPr>
        <p:spPr/>
        <p:txBody>
          <a:bodyPr rtlCol="0">
            <a:normAutofit fontScale="90000"/>
          </a:bodyPr>
          <a:lstStyle/>
          <a:p>
            <a:pPr eaLnBrk="1" fontAlgn="auto" hangingPunct="1">
              <a:spcAft>
                <a:spcPts val="0"/>
              </a:spcAft>
              <a:defRPr/>
            </a:pPr>
            <a:r>
              <a:rPr lang="ru-RU" sz="3100" dirty="0" smtClean="0">
                <a:latin typeface="Arial" panose="020B0604020202020204" pitchFamily="34" charset="0"/>
                <a:cs typeface="Arial" panose="020B0604020202020204" pitchFamily="34" charset="0"/>
              </a:rPr>
              <a:t>Достоверность данных </a:t>
            </a:r>
            <a:r>
              <a:rPr lang="ru-RU" dirty="0" smtClean="0"/>
              <a:t/>
            </a:r>
            <a:br>
              <a:rPr lang="ru-RU" dirty="0" smtClean="0"/>
            </a:br>
            <a:endParaRPr lang="ru-RU" dirty="0"/>
          </a:p>
        </p:txBody>
      </p:sp>
      <p:sp>
        <p:nvSpPr>
          <p:cNvPr id="25605" name="Прямоугольник 5"/>
          <p:cNvSpPr>
            <a:spLocks noChangeArrowheads="1"/>
          </p:cNvSpPr>
          <p:nvPr/>
        </p:nvSpPr>
        <p:spPr bwMode="auto">
          <a:xfrm>
            <a:off x="2917825" y="908050"/>
            <a:ext cx="3308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000">
                <a:solidFill>
                  <a:srgbClr val="C00000"/>
                </a:solidFill>
              </a:rPr>
              <a:t>Систематические ошибки </a:t>
            </a:r>
          </a:p>
        </p:txBody>
      </p:sp>
    </p:spTree>
    <p:extLst>
      <p:ext uri="{BB962C8B-B14F-4D97-AF65-F5344CB8AC3E}">
        <p14:creationId xmlns:p14="http://schemas.microsoft.com/office/powerpoint/2010/main" val="839716585"/>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3"/>
          <p:cNvSpPr>
            <a:spLocks noGrp="1" noChangeArrowheads="1"/>
          </p:cNvSpPr>
          <p:nvPr>
            <p:ph type="body" idx="4294967295"/>
          </p:nvPr>
        </p:nvSpPr>
        <p:spPr>
          <a:xfrm>
            <a:off x="503238" y="142875"/>
            <a:ext cx="8532812" cy="6599238"/>
          </a:xfrm>
          <a:ln>
            <a:solidFill>
              <a:srgbClr val="6C0000"/>
            </a:solidFill>
            <a:miter lim="800000"/>
            <a:headEnd/>
            <a:tailEnd/>
          </a:ln>
        </p:spPr>
        <p:txBody>
          <a:bodyPr>
            <a:normAutofit lnSpcReduction="10000"/>
          </a:bodyPr>
          <a:lstStyle/>
          <a:p>
            <a:pPr marL="536575" indent="-536575" algn="ctr" eaLnBrk="1" hangingPunct="1">
              <a:spcBef>
                <a:spcPct val="50000"/>
              </a:spcBef>
              <a:buClr>
                <a:schemeClr val="tx1"/>
              </a:buClr>
              <a:buFontTx/>
              <a:buNone/>
            </a:pPr>
            <a:r>
              <a:rPr lang="ru-RU" altLang="ru-RU" sz="2000" b="1" smtClean="0">
                <a:solidFill>
                  <a:srgbClr val="C00000"/>
                </a:solidFill>
              </a:rPr>
              <a:t>Как повысить достоверность данных ?                                 </a:t>
            </a:r>
          </a:p>
          <a:p>
            <a:pPr marL="536575" indent="-536575" algn="ctr" eaLnBrk="1" hangingPunct="1">
              <a:buFont typeface="Arial" pitchFamily="34" charset="0"/>
              <a:buNone/>
            </a:pPr>
            <a:r>
              <a:rPr lang="ru-RU" altLang="ru-RU" sz="1600" b="1" smtClean="0">
                <a:latin typeface="Arial" pitchFamily="34" charset="0"/>
              </a:rPr>
              <a:t>Предложения</a:t>
            </a:r>
          </a:p>
          <a:p>
            <a:pPr marL="536575" indent="-536575" eaLnBrk="1" hangingPunct="1"/>
            <a:r>
              <a:rPr lang="ru-RU" altLang="ru-RU" sz="1800" smtClean="0"/>
              <a:t> результаты определения качественных показателей по молоку передавать  из лаборатории в РИСЦ, с последующей загрузкой данных в базу «Селэкс» без возможности корректировки данных в хозяйстве. (Сейчас данные из лаборатории поступают в хозяйства,  вводятся и корректируются вручную с клавиатуры)</a:t>
            </a:r>
          </a:p>
          <a:p>
            <a:pPr marL="536575" indent="-536575" eaLnBrk="1" hangingPunct="1"/>
            <a:r>
              <a:rPr lang="ru-RU" altLang="ru-RU" sz="1800" smtClean="0"/>
              <a:t> рекомендовать хозяйствам все сведения о быках-производителях закачивать в электронном виде из БД быков, (</a:t>
            </a:r>
            <a:r>
              <a:rPr lang="en-US" altLang="ru-RU" sz="1800" smtClean="0"/>
              <a:t>web</a:t>
            </a:r>
            <a:r>
              <a:rPr lang="ru-RU" altLang="ru-RU" sz="1800" smtClean="0"/>
              <a:t>-портал «БЫКИ.РФ», либо ПЛИНОР) исключая ручной ввод данных. </a:t>
            </a:r>
          </a:p>
          <a:p>
            <a:pPr marL="536575" indent="-536575" eaLnBrk="1" hangingPunct="1"/>
            <a:r>
              <a:rPr lang="ru-RU" altLang="ru-RU" sz="1800" smtClean="0"/>
              <a:t> Создать контроль-ассистентскую службу по проведению контрольных доек и решить вопросы по финансированию ее работы и по графику контролировать проведение контрольных доек. </a:t>
            </a:r>
          </a:p>
          <a:p>
            <a:pPr marL="536575" indent="-536575" eaLnBrk="1" hangingPunct="1"/>
            <a:r>
              <a:rPr lang="ru-RU" altLang="ru-RU" sz="1800" smtClean="0"/>
              <a:t> предупреждать об ответственности при предоставлении искаженных данных.</a:t>
            </a:r>
          </a:p>
          <a:p>
            <a:pPr marL="536575" indent="-536575" eaLnBrk="1" hangingPunct="1"/>
            <a:r>
              <a:rPr lang="ru-RU" altLang="ru-RU" sz="1800" smtClean="0"/>
              <a:t> заключать соглашения с хозяйствами для предоставления  достоверных данных по формированию референтной популяции</a:t>
            </a:r>
          </a:p>
          <a:p>
            <a:pPr marL="536575" indent="-536575" eaLnBrk="1" hangingPunct="1"/>
            <a:r>
              <a:rPr lang="ru-RU" altLang="ru-RU" sz="1800" smtClean="0"/>
              <a:t> идентификация и регистрация животных</a:t>
            </a:r>
          </a:p>
          <a:p>
            <a:pPr marL="536575" indent="-536575" eaLnBrk="1" hangingPunct="1"/>
            <a:r>
              <a:rPr lang="ru-RU" altLang="ru-RU" sz="1800" smtClean="0"/>
              <a:t> все виды оценок животных проводить в независимой организации (РИСЦ), которая не занимается реализацией племенной продукции.</a:t>
            </a:r>
          </a:p>
          <a:p>
            <a:pPr marL="536575" indent="-536575" eaLnBrk="1" hangingPunct="1"/>
            <a:r>
              <a:rPr lang="ru-RU" altLang="ru-RU" sz="1800" smtClean="0"/>
              <a:t> не наказывать хозяйства (не лишать дотаций) при предоставлении достоверных данных при формировании племенной БД ЛО, объявить «амнистию»,  при восстановлении достоверных сведений их хозяйств</a:t>
            </a:r>
          </a:p>
          <a:p>
            <a:pPr marL="536575" indent="-536575" eaLnBrk="1" hangingPunct="1">
              <a:buFont typeface="Arial" pitchFamily="34" charset="0"/>
              <a:buNone/>
            </a:pPr>
            <a:r>
              <a:rPr lang="ru-RU" altLang="ru-RU" sz="1600" smtClean="0"/>
              <a:t> </a:t>
            </a:r>
          </a:p>
          <a:p>
            <a:pPr marL="536575" indent="-536575" eaLnBrk="1" hangingPunct="1"/>
            <a:endParaRPr lang="ru-RU" altLang="ru-RU" sz="1600" smtClean="0"/>
          </a:p>
        </p:txBody>
      </p:sp>
      <p:sp>
        <p:nvSpPr>
          <p:cNvPr id="29699" name="Rectangle 4"/>
          <p:cNvSpPr>
            <a:spLocks noChangeArrowheads="1"/>
          </p:cNvSpPr>
          <p:nvPr/>
        </p:nvSpPr>
        <p:spPr bwMode="auto">
          <a:xfrm>
            <a:off x="503238" y="188913"/>
            <a:ext cx="8201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ru-RU" altLang="ru-RU" sz="2300">
              <a:solidFill>
                <a:srgbClr val="990000"/>
              </a:solidFill>
              <a:latin typeface="Calibri" pitchFamily="34" charset="0"/>
            </a:endParaRPr>
          </a:p>
        </p:txBody>
      </p:sp>
    </p:spTree>
    <p:extLst>
      <p:ext uri="{BB962C8B-B14F-4D97-AF65-F5344CB8AC3E}">
        <p14:creationId xmlns:p14="http://schemas.microsoft.com/office/powerpoint/2010/main" val="3128620923"/>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zverki.org/wp-content/uploads/2010/12/mama_cow_and_baby_from_book-reduced_f0cd_ekh0.jpg"/>
          <p:cNvPicPr>
            <a:picLocks noChangeAspect="1" noChangeArrowheads="1"/>
          </p:cNvPicPr>
          <p:nvPr/>
        </p:nvPicPr>
        <p:blipFill>
          <a:blip r:embed="rId2"/>
          <a:srcRect/>
          <a:stretch>
            <a:fillRect/>
          </a:stretch>
        </p:blipFill>
        <p:spPr bwMode="auto">
          <a:xfrm>
            <a:off x="0" y="1988840"/>
            <a:ext cx="3744416" cy="2808312"/>
          </a:xfrm>
          <a:prstGeom prst="rect">
            <a:avLst/>
          </a:prstGeom>
          <a:noFill/>
          <a:effectLst>
            <a:softEdge rad="469900"/>
          </a:effectLst>
        </p:spPr>
      </p:pic>
      <p:sp>
        <p:nvSpPr>
          <p:cNvPr id="16390" name="Подзаголовок 2"/>
          <p:cNvSpPr txBox="1">
            <a:spLocks/>
          </p:cNvSpPr>
          <p:nvPr/>
        </p:nvSpPr>
        <p:spPr bwMode="auto">
          <a:xfrm>
            <a:off x="0" y="188913"/>
            <a:ext cx="8893175"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20000"/>
              </a:spcBef>
              <a:buFont typeface="Arial" pitchFamily="34" charset="0"/>
              <a:buNone/>
            </a:pPr>
            <a:r>
              <a:rPr lang="ru-RU" altLang="ru-RU" sz="2400" b="1">
                <a:solidFill>
                  <a:srgbClr val="C00000"/>
                </a:solidFill>
              </a:rPr>
              <a:t>Племенная работа может и должна делать молочное скотоводство экономически выгодным</a:t>
            </a:r>
          </a:p>
        </p:txBody>
      </p:sp>
      <p:sp>
        <p:nvSpPr>
          <p:cNvPr id="16391" name="Заголовок 1"/>
          <p:cNvSpPr txBox="1">
            <a:spLocks/>
          </p:cNvSpPr>
          <p:nvPr/>
        </p:nvSpPr>
        <p:spPr bwMode="auto">
          <a:xfrm>
            <a:off x="856878" y="1035050"/>
            <a:ext cx="76327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ru-RU" altLang="ru-RU" sz="2800" dirty="0"/>
              <a:t>Цель – получение прибыли.</a:t>
            </a:r>
          </a:p>
        </p:txBody>
      </p:sp>
      <p:sp>
        <p:nvSpPr>
          <p:cNvPr id="4" name="Прямоугольник 3"/>
          <p:cNvSpPr/>
          <p:nvPr/>
        </p:nvSpPr>
        <p:spPr>
          <a:xfrm>
            <a:off x="3897435" y="1804174"/>
            <a:ext cx="5855444" cy="369332"/>
          </a:xfrm>
          <a:prstGeom prst="rect">
            <a:avLst/>
          </a:prstGeom>
        </p:spPr>
        <p:txBody>
          <a:bodyPr wrap="square">
            <a:spAutoFit/>
          </a:bodyPr>
          <a:lstStyle/>
          <a:p>
            <a:r>
              <a:rPr lang="ru-RU" dirty="0"/>
              <a:t>ГЛАВНАЯ ПЛЕМЕННАЯ ЗАДАЧА</a:t>
            </a:r>
          </a:p>
        </p:txBody>
      </p:sp>
      <p:sp>
        <p:nvSpPr>
          <p:cNvPr id="5" name="Прямоугольник 4"/>
          <p:cNvSpPr/>
          <p:nvPr/>
        </p:nvSpPr>
        <p:spPr>
          <a:xfrm>
            <a:off x="3757772" y="2564904"/>
            <a:ext cx="4572000" cy="1200329"/>
          </a:xfrm>
          <a:prstGeom prst="rect">
            <a:avLst/>
          </a:prstGeom>
        </p:spPr>
        <p:txBody>
          <a:bodyPr>
            <a:spAutoFit/>
          </a:bodyPr>
          <a:lstStyle/>
          <a:p>
            <a:r>
              <a:rPr lang="ru-RU" dirty="0"/>
              <a:t>«Главная племенная задача» состоит в том, чтобы непрерывно обеспечивать генетическое движение всей популяции животных в «правильном» направлении. </a:t>
            </a:r>
          </a:p>
        </p:txBody>
      </p:sp>
      <p:sp>
        <p:nvSpPr>
          <p:cNvPr id="6" name="Прямоугольник 5"/>
          <p:cNvSpPr/>
          <p:nvPr/>
        </p:nvSpPr>
        <p:spPr>
          <a:xfrm>
            <a:off x="1953889" y="4678850"/>
            <a:ext cx="7190111" cy="1200329"/>
          </a:xfrm>
          <a:prstGeom prst="rect">
            <a:avLst/>
          </a:prstGeom>
        </p:spPr>
        <p:txBody>
          <a:bodyPr wrap="square">
            <a:spAutoFit/>
          </a:bodyPr>
          <a:lstStyle/>
          <a:p>
            <a:r>
              <a:rPr lang="ru-RU" dirty="0"/>
              <a:t>Задачу можно описать тремя процессами: </a:t>
            </a:r>
          </a:p>
          <a:p>
            <a:pPr marL="285750" lvl="0" indent="-285750">
              <a:buFont typeface="Arial" panose="020B0604020202020204" pitchFamily="34" charset="0"/>
              <a:buChar char="•"/>
            </a:pPr>
            <a:r>
              <a:rPr lang="ru-RU" dirty="0"/>
              <a:t>получение генетики (рождение быка-производителя) </a:t>
            </a:r>
          </a:p>
          <a:p>
            <a:pPr marL="285750" lvl="0" indent="-285750">
              <a:buFont typeface="Arial" panose="020B0604020202020204" pitchFamily="34" charset="0"/>
              <a:buChar char="•"/>
            </a:pPr>
            <a:r>
              <a:rPr lang="ru-RU" dirty="0"/>
              <a:t>размножение генетики (получение спермы)</a:t>
            </a:r>
          </a:p>
          <a:p>
            <a:pPr marL="285750" lvl="0" indent="-285750">
              <a:buFont typeface="Arial" panose="020B0604020202020204" pitchFamily="34" charset="0"/>
              <a:buChar char="•"/>
            </a:pPr>
            <a:r>
              <a:rPr lang="ru-RU" dirty="0"/>
              <a:t>распространение генетики (получение приплода)</a:t>
            </a:r>
          </a:p>
        </p:txBody>
      </p:sp>
      <p:sp>
        <p:nvSpPr>
          <p:cNvPr id="7" name="TextBox 6"/>
          <p:cNvSpPr txBox="1"/>
          <p:nvPr/>
        </p:nvSpPr>
        <p:spPr>
          <a:xfrm>
            <a:off x="1115616" y="6237312"/>
            <a:ext cx="7632848" cy="369332"/>
          </a:xfrm>
          <a:prstGeom prst="rect">
            <a:avLst/>
          </a:prstGeom>
          <a:noFill/>
        </p:spPr>
        <p:txBody>
          <a:bodyPr wrap="square" rtlCol="0">
            <a:spAutoFit/>
          </a:bodyPr>
          <a:lstStyle/>
          <a:p>
            <a:endParaRPr lang="ru-RU"/>
          </a:p>
        </p:txBody>
      </p:sp>
    </p:spTree>
    <p:extLst>
      <p:ext uri="{BB962C8B-B14F-4D97-AF65-F5344CB8AC3E}">
        <p14:creationId xmlns:p14="http://schemas.microsoft.com/office/powerpoint/2010/main" val="2138433272"/>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5616" y="5589240"/>
            <a:ext cx="7200800" cy="769441"/>
          </a:xfrm>
          <a:prstGeom prst="rect">
            <a:avLst/>
          </a:prstGeom>
        </p:spPr>
        <p:txBody>
          <a:bodyPr wrap="square">
            <a:spAutoFit/>
          </a:bodyPr>
          <a:lstStyle/>
          <a:p>
            <a:pPr algn="ctr"/>
            <a:r>
              <a:rPr lang="ru-RU" altLang="ru-RU" sz="4400" b="1" dirty="0">
                <a:solidFill>
                  <a:schemeClr val="accent1">
                    <a:lumMod val="60000"/>
                    <a:lumOff val="40000"/>
                  </a:schemeClr>
                </a:solidFill>
              </a:rPr>
              <a:t>СПАСИБО ЗА ВНИМАНИЕ!</a:t>
            </a:r>
          </a:p>
        </p:txBody>
      </p:sp>
      <p:pic>
        <p:nvPicPr>
          <p:cNvPr id="5" name="Picture 4" descr="http://img15.nnm.ru/a/b/8/a/e/5bc2b4c534c6095360ce820fdba.jp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320430" y="1124744"/>
            <a:ext cx="6275139" cy="4210359"/>
          </a:xfrm>
          <a:prstGeom prst="rect">
            <a:avLst/>
          </a:prstGeom>
          <a:noFill/>
          <a:effectLst>
            <a:softEdge rad="4191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439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2349</TotalTime>
  <Words>1395</Words>
  <Application>Microsoft Office PowerPoint</Application>
  <PresentationFormat>Экран (4:3)</PresentationFormat>
  <Paragraphs>191</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Для сельхозпредприятий</vt:lpstr>
      <vt:lpstr>Требования к данным племенного учета</vt:lpstr>
      <vt:lpstr>Презентация PowerPoint</vt:lpstr>
      <vt:lpstr>Презентация PowerPoint</vt:lpstr>
      <vt:lpstr>Презентация PowerPoint</vt:lpstr>
      <vt:lpstr>Достоверность данных  </vt:lpstr>
      <vt:lpstr>Основные причины возникновения ошибок</vt:lpstr>
      <vt:lpstr>Основные причины возникновения ошибок</vt:lpstr>
      <vt:lpstr>Достоверность данных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Ольга Валерьевна Прошина</dc:creator>
  <cp:lastModifiedBy>Ольга Валерьевна Прошина</cp:lastModifiedBy>
  <cp:revision>88</cp:revision>
  <dcterms:created xsi:type="dcterms:W3CDTF">2015-11-25T06:04:05Z</dcterms:created>
  <dcterms:modified xsi:type="dcterms:W3CDTF">2017-04-13T05:33:52Z</dcterms:modified>
</cp:coreProperties>
</file>