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5"/>
  </p:notesMasterIdLst>
  <p:sldIdLst>
    <p:sldId id="273" r:id="rId2"/>
    <p:sldId id="271" r:id="rId3"/>
    <p:sldId id="260" r:id="rId4"/>
    <p:sldId id="272" r:id="rId5"/>
    <p:sldId id="263" r:id="rId6"/>
    <p:sldId id="264" r:id="rId7"/>
    <p:sldId id="265" r:id="rId8"/>
    <p:sldId id="274" r:id="rId9"/>
    <p:sldId id="266" r:id="rId10"/>
    <p:sldId id="267" r:id="rId11"/>
    <p:sldId id="268" r:id="rId12"/>
    <p:sldId id="269" r:id="rId13"/>
    <p:sldId id="261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48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463BB2-0CD0-4F77-9EDB-E94A1C983BB9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3B10C4-B19B-4FB3-82C9-2D25CD167ED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3B10C4-B19B-4FB3-82C9-2D25CD167ED0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3B10C4-B19B-4FB3-82C9-2D25CD167ED0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3B10C4-B19B-4FB3-82C9-2D25CD167ED0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3B10C4-B19B-4FB3-82C9-2D25CD167ED0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3B10C4-B19B-4FB3-82C9-2D25CD167ED0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1470025"/>
          </a:xfrm>
        </p:spPr>
        <p:txBody>
          <a:bodyPr/>
          <a:lstStyle/>
          <a:p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мобильное приложение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403648" y="2204864"/>
            <a:ext cx="6400800" cy="1752600"/>
          </a:xfrm>
        </p:spPr>
        <p:txBody>
          <a:bodyPr>
            <a:normAutofit lnSpcReduction="10000"/>
          </a:bodyPr>
          <a:lstStyle/>
          <a:p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</a:rPr>
              <a:t>Ассистент КОНТРОЛЬНОГО ДОЕНИЯ</a:t>
            </a:r>
            <a:endParaRPr lang="ru-RU" sz="40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 descr="http://images.clipshrine.com/download/wheel/large-silver-laptop-66.6-2559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875" y="3941787"/>
            <a:ext cx="1557020" cy="132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Рисунок 31" descr="http://www.bentleypolska.pl/instruweb/db/images_large_88_140_100_resize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84451" y="3663290"/>
            <a:ext cx="2567502" cy="1880968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Picture 12" descr="Сеть, веб облачных вычислений и телекоммуникационная услуга концепции сети Интернет ряд черных сетевых серверов с картой синий г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86690" y="1881226"/>
            <a:ext cx="2060561" cy="2060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Рисунок 35" descr="http://www.nalog.ru/cdn/image/122555/original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84757" y="947964"/>
            <a:ext cx="1371600" cy="102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Рисунок 36" descr="http://computerclipart.org/images/stories/computerclipart/laptops-tablets/Tablet_Pc_Computer_Clipart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08851" y="5372982"/>
            <a:ext cx="1018901" cy="87939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8" name="Прямая со стрелкой 37"/>
          <p:cNvCxnSpPr/>
          <p:nvPr/>
        </p:nvCxnSpPr>
        <p:spPr>
          <a:xfrm flipH="1" flipV="1">
            <a:off x="1652728" y="5111432"/>
            <a:ext cx="988539" cy="391554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>
            <a:off x="1579388" y="5289833"/>
            <a:ext cx="976491" cy="368871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1600895" y="4708808"/>
            <a:ext cx="5128021" cy="35009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5" name="Рисунок 34" descr="http://media-cache-ec0.pinimg.com/736x/4c/c8/3e/4cc83e2fe9146a0597fab1426cfb682d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59623" y="4392210"/>
            <a:ext cx="506730" cy="5810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0" name="Прямая со стрелкой 49"/>
          <p:cNvCxnSpPr/>
          <p:nvPr/>
        </p:nvCxnSpPr>
        <p:spPr>
          <a:xfrm flipH="1" flipV="1">
            <a:off x="5376495" y="3304089"/>
            <a:ext cx="1352421" cy="808270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286143" y="3304089"/>
            <a:ext cx="1571303" cy="782623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H="1">
            <a:off x="1021640" y="3026873"/>
            <a:ext cx="1769590" cy="848811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4157218" y="1805227"/>
            <a:ext cx="7687" cy="488035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1691680" y="404664"/>
            <a:ext cx="66339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Общая схема информационных потоков</a:t>
            </a:r>
            <a:endParaRPr lang="ru-RU" sz="2400" b="1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62" name="Рисунок 6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03648" y="404664"/>
            <a:ext cx="314325" cy="565785"/>
          </a:xfrm>
          <a:prstGeom prst="rect">
            <a:avLst/>
          </a:prstGeom>
        </p:spPr>
      </p:pic>
      <p:sp>
        <p:nvSpPr>
          <p:cNvPr id="63" name="Надпись 2"/>
          <p:cNvSpPr txBox="1">
            <a:spLocks noChangeArrowheads="1"/>
          </p:cNvSpPr>
          <p:nvPr/>
        </p:nvSpPr>
        <p:spPr bwMode="auto">
          <a:xfrm>
            <a:off x="4116970" y="5013608"/>
            <a:ext cx="1739046" cy="276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100" dirty="0" smtClean="0">
                <a:ln w="9525" cap="rnd" cmpd="sng" algn="ctr">
                  <a:solidFill>
                    <a:srgbClr val="C00000"/>
                  </a:solidFill>
                  <a:prstDash val="solid"/>
                  <a:bevel/>
                </a:ln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Пробы и сопроводительные документы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4" name="Надпись 2"/>
          <p:cNvSpPr txBox="1">
            <a:spLocks noChangeArrowheads="1"/>
          </p:cNvSpPr>
          <p:nvPr/>
        </p:nvSpPr>
        <p:spPr bwMode="auto">
          <a:xfrm>
            <a:off x="0" y="5301208"/>
            <a:ext cx="1554799" cy="276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100" dirty="0" err="1" smtClean="0">
                <a:ln w="9525" cap="rnd" cmpd="sng" algn="ctr">
                  <a:solidFill>
                    <a:srgbClr val="002060"/>
                  </a:solidFill>
                  <a:prstDash val="solid"/>
                  <a:bevel/>
                </a:ln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Селэкс</a:t>
            </a:r>
            <a:r>
              <a:rPr lang="ru-RU" sz="1100" dirty="0" smtClean="0">
                <a:ln w="9525" cap="rnd" cmpd="sng" algn="ctr">
                  <a:solidFill>
                    <a:srgbClr val="002060"/>
                  </a:solidFill>
                  <a:prstDash val="solid"/>
                  <a:bevel/>
                </a:ln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Молочный скот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5" name="Надпись 2"/>
          <p:cNvSpPr txBox="1">
            <a:spLocks noChangeArrowheads="1"/>
          </p:cNvSpPr>
          <p:nvPr/>
        </p:nvSpPr>
        <p:spPr bwMode="auto">
          <a:xfrm>
            <a:off x="6963972" y="5226761"/>
            <a:ext cx="994410" cy="276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100">
                <a:ln w="9525" cap="rnd" cmpd="sng" algn="ctr">
                  <a:solidFill>
                    <a:srgbClr val="002060"/>
                  </a:solidFill>
                  <a:prstDash val="solid"/>
                  <a:bevel/>
                </a:ln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Лаборатория</a:t>
            </a:r>
            <a:endParaRPr lang="ru-RU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6" name="Надпись 2"/>
          <p:cNvSpPr txBox="1">
            <a:spLocks noChangeArrowheads="1"/>
          </p:cNvSpPr>
          <p:nvPr/>
        </p:nvSpPr>
        <p:spPr bwMode="auto">
          <a:xfrm>
            <a:off x="2364957" y="6252372"/>
            <a:ext cx="1839599" cy="276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100" dirty="0" smtClean="0">
                <a:ln w="9525" cap="rnd" cmpd="sng" algn="ctr">
                  <a:solidFill>
                    <a:srgbClr val="002060"/>
                  </a:solidFill>
                  <a:prstDash val="solid"/>
                  <a:bevel/>
                </a:ln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Мобильное приложение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3137835" y="3361809"/>
            <a:ext cx="2243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accent1"/>
                </a:solidFill>
              </a:rPr>
              <a:t>Личный кабинет</a:t>
            </a:r>
            <a:endParaRPr lang="ru-RU" sz="20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9622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64" grpId="0" animBg="1"/>
      <p:bldP spid="65" grpId="0" animBg="1"/>
      <p:bldP spid="66" grpId="0" animBg="1"/>
      <p:bldP spid="6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211960" y="1844824"/>
            <a:ext cx="3776472" cy="2926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</a:rPr>
              <a:t>1 этап. Выгрузка списка животных</a:t>
            </a:r>
            <a:endParaRPr lang="ru-RU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1196752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 Воспользовавшись 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модулем обмена ИАС СЕЛЭКС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, создаем файл со списком животных для контрольной дойки: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2348880"/>
            <a:ext cx="2985775" cy="1815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755576" y="5085184"/>
            <a:ext cx="8064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buFont typeface="Arial" pitchFamily="34" charset="0"/>
              <a:buChar char="•"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 И копируем его в телефон. Технические требования к телефону: </a:t>
            </a:r>
            <a:r>
              <a:rPr lang="ru-RU" b="1" dirty="0" err="1" smtClean="0">
                <a:solidFill>
                  <a:schemeClr val="bg2">
                    <a:lumMod val="50000"/>
                  </a:schemeClr>
                </a:solidFill>
              </a:rPr>
              <a:t>Android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 не ниже 4.2.2; 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Диагональ от 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5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'‘; разрешение от </a:t>
            </a:r>
            <a:r>
              <a:rPr lang="en-US" b="1" dirty="0" smtClean="0">
                <a:solidFill>
                  <a:schemeClr val="bg2">
                    <a:lumMod val="50000"/>
                  </a:schemeClr>
                </a:solidFill>
              </a:rPr>
              <a:t>720x1280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.</a:t>
            </a:r>
            <a:endParaRPr lang="ru-RU" dirty="0" smtClean="0">
              <a:solidFill>
                <a:schemeClr val="bg2">
                  <a:lumMod val="25000"/>
                </a:schemeClr>
              </a:solidFill>
            </a:endParaRPr>
          </a:p>
          <a:p>
            <a:pPr algn="r"/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При использовании электронной идентификации пробирок -  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модуль NFC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.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1340768"/>
            <a:ext cx="2542011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</a:rPr>
              <a:t>2 этап. Работа с мобильным приложением в доильном зале</a:t>
            </a:r>
            <a:endParaRPr lang="ru-RU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99592" y="1700808"/>
            <a:ext cx="367240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2">
                    <a:lumMod val="25000"/>
                  </a:schemeClr>
                </a:solidFill>
              </a:rPr>
              <a:t>После установки приложения </a:t>
            </a:r>
            <a:r>
              <a:rPr lang="ru-RU" sz="3200" dirty="0" smtClean="0">
                <a:solidFill>
                  <a:schemeClr val="bg2">
                    <a:lumMod val="50000"/>
                  </a:schemeClr>
                </a:solidFill>
              </a:rPr>
              <a:t>«Ассистент КД» </a:t>
            </a:r>
            <a:r>
              <a:rPr lang="ru-RU" sz="3200" dirty="0" smtClean="0">
                <a:solidFill>
                  <a:schemeClr val="bg2">
                    <a:lumMod val="25000"/>
                  </a:schemeClr>
                </a:solidFill>
              </a:rPr>
              <a:t>на телефон </a:t>
            </a:r>
          </a:p>
          <a:p>
            <a:r>
              <a:rPr lang="ru-RU" sz="3200" dirty="0" smtClean="0">
                <a:solidFill>
                  <a:schemeClr val="bg2">
                    <a:lumMod val="25000"/>
                  </a:schemeClr>
                </a:solidFill>
              </a:rPr>
              <a:t>на экране появится значок приложения.</a:t>
            </a:r>
            <a:endParaRPr lang="ru-RU" sz="32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508104" y="1412776"/>
            <a:ext cx="2861774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</a:rPr>
              <a:t>2 этап. Работа с мобильным приложением в доильном зале. Настройки и параметры</a:t>
            </a:r>
            <a:endParaRPr lang="ru-RU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9552" y="1844824"/>
            <a:ext cx="475252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В стартовом окне происходит </a:t>
            </a:r>
          </a:p>
          <a:p>
            <a:r>
              <a:rPr lang="ru-RU" sz="2000" b="1" dirty="0" smtClean="0">
                <a:solidFill>
                  <a:schemeClr val="bg2">
                    <a:lumMod val="50000"/>
                  </a:schemeClr>
                </a:solidFill>
              </a:rPr>
              <a:t>выбор режима работы</a:t>
            </a:r>
          </a:p>
          <a:p>
            <a:endParaRPr lang="ru-RU" sz="2000" dirty="0" smtClean="0">
              <a:solidFill>
                <a:schemeClr val="bg2">
                  <a:lumMod val="2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 Желательно использовать </a:t>
            </a:r>
            <a:r>
              <a:rPr lang="ru-RU" sz="2000" b="1" dirty="0" smtClean="0">
                <a:solidFill>
                  <a:schemeClr val="bg2">
                    <a:lumMod val="50000"/>
                  </a:schemeClr>
                </a:solidFill>
              </a:rPr>
              <a:t>файл, загруженный из ИАС СЕЛЭКС</a:t>
            </a:r>
            <a:endParaRPr lang="ru-RU" sz="2000" dirty="0" smtClean="0">
              <a:solidFill>
                <a:schemeClr val="bg2">
                  <a:lumMod val="2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ru-RU" sz="2000" dirty="0" smtClean="0">
              <a:solidFill>
                <a:schemeClr val="bg2">
                  <a:lumMod val="2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 Но можно работать и </a:t>
            </a:r>
            <a:r>
              <a:rPr lang="ru-RU" sz="2000" b="1" dirty="0" smtClean="0">
                <a:solidFill>
                  <a:schemeClr val="bg2">
                    <a:lumMod val="50000"/>
                  </a:schemeClr>
                </a:solidFill>
              </a:rPr>
              <a:t>в автономном режиме, 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создавая список животных во время работы в доильном зале</a:t>
            </a:r>
            <a:endParaRPr lang="ru-RU" sz="20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95536" y="1556792"/>
            <a:ext cx="2849880" cy="4030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</a:rPr>
              <a:t>2 этап. Работа с мобильным приложением в доильном зале. Настройки и параметры</a:t>
            </a:r>
            <a:endParaRPr lang="ru-RU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2053" name="Picture 5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724128" y="2492896"/>
            <a:ext cx="2819400" cy="402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275856" y="1484784"/>
            <a:ext cx="58681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Если список животных загружен, в следующем окне Вы увидите 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данные по контрольной дойке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Эти данные можно редактировать.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275856" y="2780928"/>
            <a:ext cx="25202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Приложение отследит корректность отредактированных данных,</a:t>
            </a:r>
          </a:p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а так же данных, внесенных при работе в автономном режиме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484784"/>
            <a:ext cx="2997708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</a:rPr>
              <a:t>2 этап. Работа с мобильным приложением в доильном зале. Настройки и параметры</a:t>
            </a:r>
            <a:endParaRPr lang="ru-RU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51920" y="1268760"/>
            <a:ext cx="4824536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В окне </a:t>
            </a:r>
            <a:r>
              <a:rPr lang="ru-RU" sz="2000" b="1" dirty="0" smtClean="0">
                <a:solidFill>
                  <a:schemeClr val="bg2">
                    <a:lumMod val="50000"/>
                  </a:schemeClr>
                </a:solidFill>
              </a:rPr>
              <a:t>настроек контрольной дойки 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можно выбрать</a:t>
            </a:r>
          </a:p>
          <a:p>
            <a:endParaRPr lang="ru-RU" sz="2000" dirty="0" smtClean="0">
              <a:solidFill>
                <a:schemeClr val="bg2">
                  <a:lumMod val="2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 Учетный номер животного для работы</a:t>
            </a:r>
          </a:p>
          <a:p>
            <a:pPr>
              <a:buFont typeface="Arial" pitchFamily="34" charset="0"/>
              <a:buChar char="•"/>
            </a:pPr>
            <a:endParaRPr lang="ru-RU" sz="2000" dirty="0" smtClean="0">
              <a:solidFill>
                <a:schemeClr val="bg2">
                  <a:lumMod val="2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 Показатели, которые будут записываться при проведении контроля</a:t>
            </a:r>
          </a:p>
          <a:p>
            <a:pPr>
              <a:buFont typeface="Arial" pitchFamily="34" charset="0"/>
              <a:buChar char="•"/>
            </a:pPr>
            <a:endParaRPr lang="ru-RU" sz="2000" dirty="0" smtClean="0">
              <a:solidFill>
                <a:schemeClr val="bg2">
                  <a:lumMod val="2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 Указать размерность доильного зала и группы (секции) привязного зала. Приложение рассчитает количество групп в зале.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</a:rPr>
              <a:t>2 этап. Работа с мобильным приложением в доильном зале. Настройки и параметры</a:t>
            </a:r>
            <a:endParaRPr lang="ru-RU" sz="2800" dirty="0"/>
          </a:p>
        </p:txBody>
      </p:sp>
      <p:pic>
        <p:nvPicPr>
          <p:cNvPr id="13" name="Содержимое 12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556792"/>
            <a:ext cx="2348572" cy="3673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14"/>
          <p:cNvSpPr txBox="1"/>
          <p:nvPr/>
        </p:nvSpPr>
        <p:spPr>
          <a:xfrm>
            <a:off x="3059832" y="1340768"/>
            <a:ext cx="576064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Следующий этап настроек – это 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настройка нумерации проб.</a:t>
            </a:r>
          </a:p>
          <a:p>
            <a:endParaRPr lang="ru-RU" dirty="0" smtClean="0">
              <a:solidFill>
                <a:schemeClr val="bg2">
                  <a:lumMod val="2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 Опция «Использование чипированных пробирок» 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- регистрация NFC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-меток пробирок, если телефон оснащен соответствующим сканером.</a:t>
            </a:r>
          </a:p>
          <a:p>
            <a:endParaRPr lang="ru-RU" dirty="0" smtClean="0">
              <a:solidFill>
                <a:schemeClr val="bg2">
                  <a:lumMod val="2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 Опция «Работа с учетом штатива» 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– номер пробы определяется номером штатива и положением пробирки в штативе. В этом случае нужно указать количество пробирок в штативе и номер первого штатива.</a:t>
            </a:r>
          </a:p>
          <a:p>
            <a:endParaRPr lang="ru-RU" dirty="0" smtClean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871192" y="5301208"/>
            <a:ext cx="72728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Если не выбрана ни одна опция, приложение осуществит 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сквозную нумерацию проб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 на первом сеансе в порядке регистрации коров.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932040" y="1628800"/>
            <a:ext cx="2882003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</a:rPr>
              <a:t>2 этап. Работа с мобильным приложением в доильном зале. Начало работы</a:t>
            </a:r>
            <a:endParaRPr lang="ru-RU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15616" y="1628800"/>
            <a:ext cx="331236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Список загружен, настройки сделаны, и по кнопке </a:t>
            </a:r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</a:rPr>
              <a:t>«ОТКРЫТЬ СЕАНС»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начинается собственно контрольная дойка – внесение данных по удою и номерам проб животным списка.</a:t>
            </a:r>
            <a:endParaRPr lang="ru-RU" sz="24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412776"/>
            <a:ext cx="7886700" cy="427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676456" cy="1143000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</a:rPr>
              <a:t>2 этап. Работа с мобильным приложением </a:t>
            </a:r>
            <a:br>
              <a:rPr lang="ru-RU" sz="28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</a:rPr>
              <a:t>в доильном зале. Связи между рабочими экранами</a:t>
            </a:r>
            <a:endParaRPr lang="ru-RU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3608" y="5373216"/>
            <a:ext cx="7488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Так же в процессе работы можно пользоваться горизонтальным перемещением между </a:t>
            </a:r>
          </a:p>
          <a:p>
            <a:pPr algn="r"/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животными группы и между группами.</a:t>
            </a:r>
          </a:p>
          <a:p>
            <a:pPr algn="r"/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916832"/>
            <a:ext cx="5204911" cy="371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</a:rPr>
              <a:t>2 этап. Работа с мобильным приложением в доильном зале. Отчет по сеансу</a:t>
            </a:r>
            <a:endParaRPr lang="ru-RU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03848" y="3717032"/>
            <a:ext cx="55446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Отчетные данные можно передавать специалистам хозяйства, используя стандартные функции мобильных телефонов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31840" y="1556792"/>
            <a:ext cx="56886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В процессе работы и по окончании сеанса можно увидеть </a:t>
            </a:r>
            <a:r>
              <a:rPr lang="ru-RU" sz="2000" b="1" dirty="0" smtClean="0">
                <a:solidFill>
                  <a:schemeClr val="bg2">
                    <a:lumMod val="50000"/>
                  </a:schemeClr>
                </a:solidFill>
              </a:rPr>
              <a:t>структурированный отчет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. </a:t>
            </a:r>
            <a:endParaRPr lang="ru-RU" sz="2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700808"/>
            <a:ext cx="4632960" cy="3596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</a:rPr>
              <a:t>2 этап. Работа с мобильным приложением в доильном зале. Особые отметки</a:t>
            </a:r>
            <a:endParaRPr lang="ru-RU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96136" y="1772816"/>
            <a:ext cx="252028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В помощь специалистам хозяйства: во время контрольной дойки есть возможность оперативно внести животным стада 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особые отметки 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зоотехнического и ветеринарного контроля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.</a:t>
            </a:r>
            <a:endParaRPr lang="ru-RU" sz="20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48880"/>
            <a:ext cx="9122324" cy="306763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339752" y="1556792"/>
            <a:ext cx="5890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Интерфейс взаимодействия с лабораториями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556792"/>
            <a:ext cx="235744" cy="42433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95536" y="476672"/>
            <a:ext cx="7776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  <a:latin typeface="+mj-lt"/>
              </a:rPr>
              <a:t>3 этап. Взаимодействие с лабораториями</a:t>
            </a:r>
            <a:endParaRPr lang="ru-RU" sz="2800" dirty="0">
              <a:solidFill>
                <a:schemeClr val="bg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90525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610</TotalTime>
  <Words>508</Words>
  <Application>Microsoft Office PowerPoint</Application>
  <PresentationFormat>Экран (4:3)</PresentationFormat>
  <Paragraphs>59</Paragraphs>
  <Slides>13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Открытая</vt:lpstr>
      <vt:lpstr>мобильное приложение</vt:lpstr>
      <vt:lpstr>Слайд 2</vt:lpstr>
      <vt:lpstr>1 этап. Выгрузка списка животных</vt:lpstr>
      <vt:lpstr>2 этап. Работа с мобильным приложением в доильном зале</vt:lpstr>
      <vt:lpstr>2 этап. Работа с мобильным приложением в доильном зале. Настройки и параметры</vt:lpstr>
      <vt:lpstr>2 этап. Работа с мобильным приложением в доильном зале. Настройки и параметры</vt:lpstr>
      <vt:lpstr>2 этап. Работа с мобильным приложением в доильном зале. Настройки и параметры</vt:lpstr>
      <vt:lpstr>2 этап. Работа с мобильным приложением в доильном зале. Настройки и параметры</vt:lpstr>
      <vt:lpstr>2 этап. Работа с мобильным приложением в доильном зале. Начало работы</vt:lpstr>
      <vt:lpstr>2 этап. Работа с мобильным приложением  в доильном зале. Связи между рабочими экранами</vt:lpstr>
      <vt:lpstr>2 этап. Работа с мобильным приложением в доильном зале. Отчет по сеансу</vt:lpstr>
      <vt:lpstr>2 этап. Работа с мобильным приложением в доильном зале. Особые отметки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Галина Владимировна Федорова</dc:creator>
  <cp:lastModifiedBy>Galina.F</cp:lastModifiedBy>
  <cp:revision>64</cp:revision>
  <dcterms:created xsi:type="dcterms:W3CDTF">2017-03-09T11:46:36Z</dcterms:created>
  <dcterms:modified xsi:type="dcterms:W3CDTF">2017-03-13T08:58:47Z</dcterms:modified>
</cp:coreProperties>
</file>