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84" y="-5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040E-8EFF-4DC8-9167-4FF05776A819}" type="datetimeFigureOut">
              <a:rPr lang="ru-RU" smtClean="0"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BC02-D0E2-4D5C-B927-3498B52E96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757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040E-8EFF-4DC8-9167-4FF05776A819}" type="datetimeFigureOut">
              <a:rPr lang="ru-RU" smtClean="0"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BC02-D0E2-4D5C-B927-3498B52E96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87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040E-8EFF-4DC8-9167-4FF05776A819}" type="datetimeFigureOut">
              <a:rPr lang="ru-RU" smtClean="0"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BC02-D0E2-4D5C-B927-3498B52E96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7193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040E-8EFF-4DC8-9167-4FF05776A819}" type="datetimeFigureOut">
              <a:rPr lang="ru-RU" smtClean="0"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BC02-D0E2-4D5C-B927-3498B52E96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574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040E-8EFF-4DC8-9167-4FF05776A819}" type="datetimeFigureOut">
              <a:rPr lang="ru-RU" smtClean="0"/>
              <a:t>10.04.2017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BC02-D0E2-4D5C-B927-3498B52E96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170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040E-8EFF-4DC8-9167-4FF05776A819}" type="datetimeFigureOut">
              <a:rPr lang="ru-RU" smtClean="0"/>
              <a:t>10.04.2017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BC02-D0E2-4D5C-B927-3498B52E96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602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040E-8EFF-4DC8-9167-4FF05776A819}" type="datetimeFigureOut">
              <a:rPr lang="ru-RU" smtClean="0"/>
              <a:t>10.04.2017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BC02-D0E2-4D5C-B927-3498B52E96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5039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040E-8EFF-4DC8-9167-4FF05776A819}" type="datetimeFigureOut">
              <a:rPr lang="ru-RU" smtClean="0"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BC02-D0E2-4D5C-B927-3498B52E96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725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040E-8EFF-4DC8-9167-4FF05776A819}" type="datetimeFigureOut">
              <a:rPr lang="ru-RU" smtClean="0"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BC02-D0E2-4D5C-B927-3498B52E96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324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040E-8EFF-4DC8-9167-4FF05776A819}" type="datetimeFigureOut">
              <a:rPr lang="ru-RU" smtClean="0"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BC02-D0E2-4D5C-B927-3498B52E96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77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040E-8EFF-4DC8-9167-4FF05776A819}" type="datetimeFigureOut">
              <a:rPr lang="ru-RU" smtClean="0"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BC02-D0E2-4D5C-B927-3498B52E96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286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3040E-8EFF-4DC8-9167-4FF05776A819}" type="datetimeFigureOut">
              <a:rPr lang="ru-RU" smtClean="0"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9BC02-D0E2-4D5C-B927-3498B52E96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12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2564904"/>
            <a:ext cx="80648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ЭФФЕКТИВНАЯ ПЛЕМЕННАЯ ПИРАМИДА В МОЛОЧНОМ ЖИВОТНОВОДСТВЕ</a:t>
            </a:r>
          </a:p>
        </p:txBody>
      </p:sp>
    </p:spTree>
    <p:extLst>
      <p:ext uri="{BB962C8B-B14F-4D97-AF65-F5344CB8AC3E}">
        <p14:creationId xmlns:p14="http://schemas.microsoft.com/office/powerpoint/2010/main" val="46107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леменная пирамида 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836712"/>
            <a:ext cx="7238509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4797152"/>
            <a:ext cx="85689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 всех трех этажах племенной пирамиды производится молоко. В товарных хозяйствах молоко и мясо являются основной продукцией. Для </a:t>
            </a:r>
            <a:r>
              <a:rPr lang="ru-RU" dirty="0" err="1"/>
              <a:t>племзаводов</a:t>
            </a:r>
            <a:r>
              <a:rPr lang="ru-RU" dirty="0"/>
              <a:t> и репродукторов основным видом продукции является племенная продукция. Производство молока в племенных хозяйствах ведется для оценки качества племенных быков. </a:t>
            </a:r>
          </a:p>
        </p:txBody>
      </p:sp>
    </p:spTree>
    <p:extLst>
      <p:ext uri="{BB962C8B-B14F-4D97-AF65-F5344CB8AC3E}">
        <p14:creationId xmlns:p14="http://schemas.microsoft.com/office/powerpoint/2010/main" val="3056269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Племенная пирамида 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860" y="762558"/>
            <a:ext cx="7092280" cy="4627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65412" y="116227"/>
            <a:ext cx="65527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ЧТО-ТО НЕ ТАК С ТОВАРНЫМИ ХОЗЯЙСТВАМИ</a:t>
            </a:r>
          </a:p>
          <a:p>
            <a:r>
              <a:rPr lang="ru-RU" dirty="0"/>
              <a:t>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79462" y="5157192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племенной пирамиде важной функцией товарных хозяйств является утилизация устаревшей генетики. В схеме пирамиды весь молодняк товарных хозяйств  должен идти на мясокомбинат, чтобы не тормозить смену генетики в популяции. </a:t>
            </a:r>
          </a:p>
        </p:txBody>
      </p:sp>
    </p:spTree>
    <p:extLst>
      <p:ext uri="{BB962C8B-B14F-4D97-AF65-F5344CB8AC3E}">
        <p14:creationId xmlns:p14="http://schemas.microsoft.com/office/powerpoint/2010/main" val="2048932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4249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Генетику популяции можно менять по женской и мужской линиям. Система отбора племенных быков меняет популяцию по мужской линии. Движение молодняка сверху-вниз по племенной пирамиде меняет генетику  популяции по женской линии. Если по каким-то причинам пирамида не срабатывает, то мы теряем возможность менять популяцию по женской линии.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75556" y="2060848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Эффективность </a:t>
            </a:r>
            <a:r>
              <a:rPr lang="ru-RU" dirty="0"/>
              <a:t>работы племенной пирамиды зависит от плодовитости вида. 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65187" y="2636912"/>
            <a:ext cx="9144000" cy="97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 b="1" dirty="0">
                <a:solidFill>
                  <a:srgbClr val="CC0000"/>
                </a:solidFill>
              </a:rPr>
              <a:t>              </a:t>
            </a:r>
            <a:r>
              <a:rPr lang="ru-RU" altLang="ru-RU" sz="2400" b="1" dirty="0">
                <a:solidFill>
                  <a:srgbClr val="FF3300"/>
                </a:solidFill>
              </a:rPr>
              <a:t>Коэффициент воспроизводства стада</a:t>
            </a:r>
            <a:r>
              <a:rPr lang="ru-RU" altLang="ru-RU" b="1" dirty="0">
                <a:solidFill>
                  <a:srgbClr val="CC0000"/>
                </a:solidFill>
              </a:rPr>
              <a:t> = </a:t>
            </a:r>
          </a:p>
          <a:p>
            <a:endParaRPr lang="ru-RU" altLang="ru-RU" b="1" dirty="0">
              <a:solidFill>
                <a:srgbClr val="CC0000"/>
              </a:solidFill>
            </a:endParaRPr>
          </a:p>
          <a:p>
            <a:r>
              <a:rPr lang="ru-RU" altLang="ru-RU" sz="1600" b="1" dirty="0">
                <a:solidFill>
                  <a:srgbClr val="CC0000"/>
                </a:solidFill>
              </a:rPr>
              <a:t>    </a:t>
            </a:r>
            <a:r>
              <a:rPr lang="ru-RU" altLang="ru-RU" sz="1600" b="1" dirty="0">
                <a:solidFill>
                  <a:srgbClr val="990000"/>
                </a:solidFill>
              </a:rPr>
              <a:t>= (Количество отелов за жизнь)*( Процент телок /100)*( Выживаемость телок /100)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764487" y="3789040"/>
            <a:ext cx="91440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b="1" dirty="0">
                <a:solidFill>
                  <a:srgbClr val="CC0000"/>
                </a:solidFill>
              </a:rPr>
              <a:t>-</a:t>
            </a:r>
            <a:r>
              <a:rPr lang="ru-RU" altLang="ru-RU" b="1" dirty="0">
                <a:solidFill>
                  <a:schemeClr val="tx1"/>
                </a:solidFill>
              </a:rPr>
              <a:t> </a:t>
            </a:r>
            <a:r>
              <a:rPr lang="ru-RU" altLang="ru-RU" b="1" dirty="0">
                <a:solidFill>
                  <a:srgbClr val="CC0000"/>
                </a:solidFill>
              </a:rPr>
              <a:t>количество отелов за жизнь</a:t>
            </a:r>
            <a:r>
              <a:rPr lang="ru-RU" altLang="ru-RU" b="1" dirty="0">
                <a:solidFill>
                  <a:schemeClr val="tx1"/>
                </a:solidFill>
              </a:rPr>
              <a:t> – определяется  здоровьем коров;</a:t>
            </a:r>
          </a:p>
          <a:p>
            <a:r>
              <a:rPr lang="ru-RU" altLang="ru-RU" b="1" dirty="0">
                <a:solidFill>
                  <a:srgbClr val="CC0000"/>
                </a:solidFill>
              </a:rPr>
              <a:t>-</a:t>
            </a:r>
            <a:r>
              <a:rPr lang="ru-RU" altLang="ru-RU" b="1" dirty="0">
                <a:solidFill>
                  <a:schemeClr val="tx1"/>
                </a:solidFill>
              </a:rPr>
              <a:t> </a:t>
            </a:r>
            <a:r>
              <a:rPr lang="ru-RU" altLang="ru-RU" b="1" dirty="0">
                <a:solidFill>
                  <a:srgbClr val="CC0000"/>
                </a:solidFill>
              </a:rPr>
              <a:t>выживаемость телок</a:t>
            </a:r>
            <a:r>
              <a:rPr lang="ru-RU" altLang="ru-RU" b="1" dirty="0">
                <a:solidFill>
                  <a:schemeClr val="tx1"/>
                </a:solidFill>
              </a:rPr>
              <a:t> – определяется здоровьем молодняка;</a:t>
            </a:r>
          </a:p>
          <a:p>
            <a:r>
              <a:rPr lang="ru-RU" altLang="ru-RU" b="1" dirty="0">
                <a:solidFill>
                  <a:srgbClr val="CC0000"/>
                </a:solidFill>
              </a:rPr>
              <a:t>- процент телок</a:t>
            </a:r>
            <a:r>
              <a:rPr lang="ru-RU" altLang="ru-RU" b="1" dirty="0">
                <a:solidFill>
                  <a:schemeClr val="tx1"/>
                </a:solidFill>
              </a:rPr>
              <a:t> – равен примерно 1/2, определяется природой.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31640" y="4941168"/>
            <a:ext cx="990364" cy="400110"/>
          </a:xfrm>
          <a:prstGeom prst="rect">
            <a:avLst/>
          </a:prstGeom>
          <a:solidFill>
            <a:schemeClr val="bg1"/>
          </a:solidFill>
          <a:effectLst>
            <a:softEdge rad="508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2011 </a:t>
            </a:r>
            <a:r>
              <a:rPr lang="ru-RU" sz="2000" b="1" dirty="0" smtClean="0">
                <a:solidFill>
                  <a:srgbClr val="C00000"/>
                </a:solidFill>
              </a:rPr>
              <a:t>г.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47709" y="4879613"/>
            <a:ext cx="3730508" cy="52322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ru-RU" altLang="ru-RU" b="1" dirty="0" smtClean="0"/>
              <a:t> </a:t>
            </a:r>
            <a:r>
              <a:rPr lang="ru-RU" altLang="ru-RU" sz="2800" b="1" dirty="0" smtClean="0">
                <a:solidFill>
                  <a:schemeClr val="tx1"/>
                </a:solidFill>
              </a:rPr>
              <a:t>3</a:t>
            </a:r>
            <a:r>
              <a:rPr lang="en-US" altLang="ru-RU" sz="2800" b="1" dirty="0" smtClean="0"/>
              <a:t>,0</a:t>
            </a:r>
            <a:r>
              <a:rPr lang="ru-RU" altLang="ru-RU" sz="2800" b="1" dirty="0" smtClean="0">
                <a:solidFill>
                  <a:schemeClr val="tx1"/>
                </a:solidFill>
              </a:rPr>
              <a:t> * 0,48 * 0,70 =</a:t>
            </a:r>
            <a:r>
              <a:rPr lang="ru-RU" altLang="ru-RU" sz="2800" b="1" dirty="0" smtClean="0"/>
              <a:t> </a:t>
            </a:r>
            <a:r>
              <a:rPr lang="ru-RU" altLang="ru-RU" sz="2800" b="1" dirty="0" smtClean="0">
                <a:solidFill>
                  <a:srgbClr val="FF3300"/>
                </a:solidFill>
              </a:rPr>
              <a:t>1,01 </a:t>
            </a:r>
            <a:endParaRPr lang="ru-RU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1351195" y="5805264"/>
            <a:ext cx="1027722" cy="400110"/>
          </a:xfrm>
          <a:prstGeom prst="rect">
            <a:avLst/>
          </a:prstGeom>
          <a:solidFill>
            <a:schemeClr val="bg1"/>
          </a:solidFill>
          <a:effectLst>
            <a:softEdge rad="508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201</a:t>
            </a:r>
            <a:r>
              <a:rPr lang="ru-RU" sz="2000" b="1" dirty="0" smtClean="0">
                <a:solidFill>
                  <a:srgbClr val="C00000"/>
                </a:solidFill>
              </a:rPr>
              <a:t>5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</a:rPr>
              <a:t>г.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800607" y="5682154"/>
            <a:ext cx="3677610" cy="523220"/>
          </a:xfrm>
          <a:prstGeom prst="rect">
            <a:avLst/>
          </a:prstGeom>
          <a:solidFill>
            <a:schemeClr val="bg1"/>
          </a:solidFill>
          <a:ln w="9525">
            <a:solidFill>
              <a:srgbClr val="C00000"/>
            </a:solidFill>
            <a:miter lim="800000"/>
            <a:headEnd/>
            <a:tailEnd/>
          </a:ln>
          <a:effectLst/>
          <a:extLst/>
        </p:spPr>
        <p:txBody>
          <a:bodyPr wrap="none" anchor="ctr">
            <a:spAutoFit/>
          </a:bodyPr>
          <a:lstStyle/>
          <a:p>
            <a:r>
              <a:rPr lang="ru-RU" altLang="ru-RU" sz="2800" b="1" dirty="0" smtClean="0">
                <a:solidFill>
                  <a:schemeClr val="tx1"/>
                </a:solidFill>
              </a:rPr>
              <a:t>3</a:t>
            </a:r>
            <a:r>
              <a:rPr lang="en-US" altLang="ru-RU" sz="2800" b="1" dirty="0" smtClean="0"/>
              <a:t>,3</a:t>
            </a:r>
            <a:r>
              <a:rPr lang="ru-RU" altLang="ru-RU" sz="2800" b="1" dirty="0" smtClean="0">
                <a:solidFill>
                  <a:schemeClr val="tx1"/>
                </a:solidFill>
              </a:rPr>
              <a:t> </a:t>
            </a:r>
            <a:r>
              <a:rPr lang="ru-RU" altLang="ru-RU" sz="2800" b="1" dirty="0">
                <a:solidFill>
                  <a:schemeClr val="tx1"/>
                </a:solidFill>
              </a:rPr>
              <a:t>* </a:t>
            </a:r>
            <a:r>
              <a:rPr lang="ru-RU" altLang="ru-RU" sz="2800" b="1" dirty="0" smtClean="0">
                <a:solidFill>
                  <a:schemeClr val="tx1"/>
                </a:solidFill>
              </a:rPr>
              <a:t>0,4</a:t>
            </a:r>
            <a:r>
              <a:rPr lang="en-US" altLang="ru-RU" sz="2800" b="1" dirty="0" smtClean="0">
                <a:solidFill>
                  <a:schemeClr val="tx1"/>
                </a:solidFill>
              </a:rPr>
              <a:t>1</a:t>
            </a:r>
            <a:r>
              <a:rPr lang="ru-RU" altLang="ru-RU" sz="2800" b="1" dirty="0" smtClean="0">
                <a:solidFill>
                  <a:schemeClr val="tx1"/>
                </a:solidFill>
              </a:rPr>
              <a:t> </a:t>
            </a:r>
            <a:r>
              <a:rPr lang="ru-RU" altLang="ru-RU" sz="2800" b="1" dirty="0">
                <a:solidFill>
                  <a:schemeClr val="tx1"/>
                </a:solidFill>
              </a:rPr>
              <a:t>* </a:t>
            </a:r>
            <a:r>
              <a:rPr lang="ru-RU" altLang="ru-RU" sz="2800" b="1" dirty="0" smtClean="0">
                <a:solidFill>
                  <a:schemeClr val="tx1"/>
                </a:solidFill>
              </a:rPr>
              <a:t>0,</a:t>
            </a:r>
            <a:r>
              <a:rPr lang="en-US" altLang="ru-RU" sz="2800" b="1" dirty="0" smtClean="0"/>
              <a:t>84</a:t>
            </a:r>
            <a:r>
              <a:rPr lang="ru-RU" altLang="ru-RU" sz="2800" b="1" dirty="0" smtClean="0">
                <a:solidFill>
                  <a:schemeClr val="tx1"/>
                </a:solidFill>
              </a:rPr>
              <a:t> </a:t>
            </a:r>
            <a:r>
              <a:rPr lang="ru-RU" altLang="ru-RU" sz="2800" b="1" dirty="0">
                <a:solidFill>
                  <a:schemeClr val="tx1"/>
                </a:solidFill>
              </a:rPr>
              <a:t>=</a:t>
            </a:r>
            <a:r>
              <a:rPr lang="ru-RU" altLang="ru-RU" sz="2800" b="1" dirty="0"/>
              <a:t> </a:t>
            </a:r>
            <a:r>
              <a:rPr lang="ru-RU" altLang="ru-RU" sz="2800" b="1" dirty="0" smtClean="0">
                <a:solidFill>
                  <a:srgbClr val="FF3300"/>
                </a:solidFill>
              </a:rPr>
              <a:t>1,</a:t>
            </a:r>
            <a:r>
              <a:rPr lang="en-US" altLang="ru-RU" sz="2800" b="1" dirty="0" smtClean="0">
                <a:solidFill>
                  <a:srgbClr val="FF3300"/>
                </a:solidFill>
              </a:rPr>
              <a:t>17</a:t>
            </a:r>
            <a:r>
              <a:rPr lang="ru-RU" altLang="ru-RU" sz="2800" b="1" dirty="0" smtClean="0">
                <a:solidFill>
                  <a:srgbClr val="FF3300"/>
                </a:solidFill>
              </a:rPr>
              <a:t> </a:t>
            </a:r>
            <a:endParaRPr lang="ru-RU" altLang="ru-RU" sz="2800" b="1" dirty="0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124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Племенная пирамида 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6192688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10944" y="5517232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При </a:t>
            </a:r>
            <a:r>
              <a:rPr lang="ru-RU" dirty="0"/>
              <a:t>КВС=1 все телки племенного завода пойдут на воспроизводство их собственного  стада, и ни одна телка не поступит в племенной репродуктор. Репродукторы и товарные хозяйства исчезают. В популяции остаются только племенные заводы и свободные коровы. </a:t>
            </a:r>
          </a:p>
        </p:txBody>
      </p:sp>
    </p:spTree>
    <p:extLst>
      <p:ext uri="{BB962C8B-B14F-4D97-AF65-F5344CB8AC3E}">
        <p14:creationId xmlns:p14="http://schemas.microsoft.com/office/powerpoint/2010/main" val="2769232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59632" y="404664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СХЕМА НАПОЛНЕНИЯ ПОПУЛЯЦИИ  ГЕНЕТИКОЙ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623003"/>
            <a:ext cx="8208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</a:t>
            </a:r>
            <a:r>
              <a:rPr lang="ru-RU" dirty="0" smtClean="0"/>
              <a:t>леменная </a:t>
            </a:r>
            <a:r>
              <a:rPr lang="ru-RU" dirty="0"/>
              <a:t>пирамида является схематическим решением задачи «наполнения популяции генетикой». В пирамиде племенные заводы ищут генетику, репродукторы – мультиплицируют ее и поставляют в товарные стада.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8737" y="736968"/>
            <a:ext cx="8208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Для того, чтобы наполнять популяцию новой «правильной» генетикой, необходимо решить две задачи: найти эту новую генетику и мультиплицировать (размножить) ее.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29655" y="2559542"/>
            <a:ext cx="16835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Х – ПИРАМИДА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2928874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женской пирамиде сверху вниз движется «женская» генетика.  Будем называть такую пирамиду Х-пирамидой.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73924" y="3862789"/>
            <a:ext cx="8748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Х-пирамида для коров может существовать при КВС&gt;1, но задачу наполнения популяции «женской» генетикой она решить не может.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123315" y="4693536"/>
            <a:ext cx="1524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Y</a:t>
            </a:r>
            <a:r>
              <a:rPr lang="ru-RU" dirty="0"/>
              <a:t>-ПИРАМИДА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15516" y="5301208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Визуально </a:t>
            </a:r>
            <a:r>
              <a:rPr lang="en-US" dirty="0"/>
              <a:t>Y</a:t>
            </a:r>
            <a:r>
              <a:rPr lang="ru-RU" dirty="0"/>
              <a:t>-пирамида не очень похожа на пирамиду, но это и не важно. </a:t>
            </a:r>
            <a:r>
              <a:rPr lang="en-US" dirty="0"/>
              <a:t>Y</a:t>
            </a:r>
            <a:r>
              <a:rPr lang="ru-RU" dirty="0"/>
              <a:t>-пирамида решает те же самые задачи (найти, размножить и наполнить).</a:t>
            </a:r>
          </a:p>
        </p:txBody>
      </p:sp>
    </p:spTree>
    <p:extLst>
      <p:ext uri="{BB962C8B-B14F-4D97-AF65-F5344CB8AC3E}">
        <p14:creationId xmlns:p14="http://schemas.microsoft.com/office/powerpoint/2010/main" val="952803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29615" y="611921"/>
            <a:ext cx="7776864" cy="369332"/>
          </a:xfrm>
          <a:prstGeom prst="rect">
            <a:avLst/>
          </a:prstGeom>
          <a:solidFill>
            <a:schemeClr val="bg1"/>
          </a:solidFill>
          <a:effectLst>
            <a:softEdge rad="76200"/>
          </a:effectLst>
        </p:spPr>
        <p:txBody>
          <a:bodyPr wrap="square">
            <a:spAutoFit/>
          </a:bodyPr>
          <a:lstStyle/>
          <a:p>
            <a:r>
              <a:rPr lang="ru-RU" dirty="0" smtClean="0"/>
              <a:t>Основная племенная задача обеспечить движение «отцовской генетики»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20913" y="981253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Задачу можно описать тремя процессами: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/>
              <a:t>получение генетики </a:t>
            </a:r>
            <a:endParaRPr lang="ru-RU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 smtClean="0"/>
              <a:t>размножение </a:t>
            </a:r>
            <a:r>
              <a:rPr lang="ru-RU" dirty="0"/>
              <a:t>генетики </a:t>
            </a:r>
            <a:endParaRPr lang="ru-RU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 smtClean="0"/>
              <a:t>распространение генетики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15" y="2047053"/>
            <a:ext cx="7458075" cy="2088232"/>
          </a:xfrm>
          <a:prstGeom prst="rect">
            <a:avLst/>
          </a:prstGeom>
          <a:noFill/>
          <a:ln>
            <a:noFill/>
          </a:ln>
          <a:effectLst>
            <a:softEdge rad="2286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88865" y="4135285"/>
            <a:ext cx="8640960" cy="2616101"/>
          </a:xfrm>
          <a:prstGeom prst="rect">
            <a:avLst/>
          </a:prstGeom>
          <a:solidFill>
            <a:schemeClr val="bg1"/>
          </a:solidFill>
          <a:ln w="15875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Поголовье молочных коров страны насчитывает чуть меньше 10 млн. голов</a:t>
            </a:r>
            <a:r>
              <a:rPr lang="ru-RU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Если каждый племенной бык дает за жизнь 20 000 доз спермы, то   стране нужно примерно 1000 племенных быков в год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Коэффициент отбора быков 10, то стране ежегодно нужно получать около 10 000 бычков и отбирать из них 1000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Для производства 10 000 бычков в год нужно элитное стадо коров примерно на 30 000 голов.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Необходимо </a:t>
            </a:r>
            <a:r>
              <a:rPr lang="ru-RU" sz="2000" dirty="0">
                <a:solidFill>
                  <a:srgbClr val="C00000"/>
                </a:solidFill>
              </a:rPr>
              <a:t>30 элитных хозяйств </a:t>
            </a:r>
            <a:r>
              <a:rPr lang="ru-RU" dirty="0"/>
              <a:t>с поголовьем в 1000 </a:t>
            </a:r>
            <a:r>
              <a:rPr lang="ru-RU" dirty="0" err="1"/>
              <a:t>быкопроизводящих</a:t>
            </a:r>
            <a:r>
              <a:rPr lang="ru-RU" dirty="0"/>
              <a:t> племенных </a:t>
            </a:r>
            <a:r>
              <a:rPr lang="ru-RU" dirty="0" smtClean="0"/>
              <a:t>коров.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0677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437</Words>
  <Application>Microsoft Office PowerPoint</Application>
  <PresentationFormat>Экран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 Валерьевна Прошина</dc:creator>
  <cp:lastModifiedBy>Ольга Валерьевна Прошина</cp:lastModifiedBy>
  <cp:revision>4</cp:revision>
  <dcterms:created xsi:type="dcterms:W3CDTF">2017-04-10T07:25:30Z</dcterms:created>
  <dcterms:modified xsi:type="dcterms:W3CDTF">2017-04-10T08:42:17Z</dcterms:modified>
</cp:coreProperties>
</file>